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Arimo" panose="020B0604020202020204" charset="0"/>
      <p:regular r:id="rId28"/>
    </p:embeddedFont>
    <p:embeddedFont>
      <p:font typeface="Arimo Bold" panose="020B0604020202020204" charset="0"/>
      <p:regular r:id="rId29"/>
    </p:embeddedFont>
    <p:embeddedFont>
      <p:font typeface="Calibri" panose="020F0502020204030204" pitchFamily="34" charset="0"/>
      <p:regular r:id="rId30"/>
      <p:bold r:id="rId31"/>
      <p:italic r:id="rId32"/>
      <p:boldItalic r:id="rId33"/>
    </p:embeddedFont>
    <p:embeddedFont>
      <p:font typeface="Fira Sans Bold" panose="020B0604020202020204" charset="0"/>
      <p:regular r:id="rId34"/>
    </p:embeddedFont>
    <p:embeddedFont>
      <p:font typeface="Fira Sans Bold Bold" panose="020B0604020202020204" charset="0"/>
      <p:regular r:id="rId35"/>
    </p:embeddedFont>
    <p:embeddedFont>
      <p:font typeface="Fira Sans Light" panose="020B0403050000020004" pitchFamily="34" charset="0"/>
      <p:regular r:id="rId36"/>
      <p:italic r:id="rId37"/>
    </p:embeddedFont>
    <p:embeddedFont>
      <p:font typeface="Fira Sans Light Bold" panose="020B0604020202020204" charset="0"/>
      <p:regular r:id="rId38"/>
    </p:embeddedFont>
    <p:embeddedFont>
      <p:font typeface="Fira Sans Medium" panose="020B0603050000020004" pitchFamily="34" charset="0"/>
      <p:regular r:id="rId39"/>
      <p:italic r:id="rId40"/>
    </p:embeddedFont>
    <p:embeddedFont>
      <p:font typeface="Fira Sans Medium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1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25.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33.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3.sv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5.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a:off x="10516183" y="-121348"/>
            <a:ext cx="12259659" cy="10498127"/>
            <a:chOff x="0" y="0"/>
            <a:chExt cx="16346212" cy="13997502"/>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a:off x="0" y="6998751"/>
              <a:ext cx="12257712" cy="699875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4026"/>
            <a:stretch>
              <a:fillRect/>
            </a:stretch>
          </p:blipFill>
          <p:spPr>
            <a:xfrm flipH="1" flipV="1">
              <a:off x="4088500" y="0"/>
              <a:ext cx="12257712" cy="6998751"/>
            </a:xfrm>
            <a:prstGeom prst="rect">
              <a:avLst/>
            </a:prstGeom>
          </p:spPr>
        </p:pic>
      </p:grpSp>
      <p:grpSp>
        <p:nvGrpSpPr>
          <p:cNvPr id="5" name="Group 5"/>
          <p:cNvGrpSpPr/>
          <p:nvPr/>
        </p:nvGrpSpPr>
        <p:grpSpPr>
          <a:xfrm>
            <a:off x="1028700" y="7735740"/>
            <a:ext cx="2891802" cy="1530309"/>
            <a:chOff x="0" y="0"/>
            <a:chExt cx="3855736" cy="2040412"/>
          </a:xfrm>
        </p:grpSpPr>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34026"/>
            <a:stretch>
              <a:fillRect/>
            </a:stretch>
          </p:blipFill>
          <p:spPr>
            <a:xfrm>
              <a:off x="0" y="0"/>
              <a:ext cx="1677592" cy="957850"/>
            </a:xfrm>
            <a:prstGeom prst="rect">
              <a:avLst/>
            </a:prstGeom>
          </p:spPr>
        </p:pic>
        <p:sp>
          <p:nvSpPr>
            <p:cNvPr id="7" name="TextBox 7"/>
            <p:cNvSpPr txBox="1"/>
            <p:nvPr/>
          </p:nvSpPr>
          <p:spPr>
            <a:xfrm>
              <a:off x="0" y="1363009"/>
              <a:ext cx="3855736" cy="677404"/>
            </a:xfrm>
            <a:prstGeom prst="rect">
              <a:avLst/>
            </a:prstGeom>
          </p:spPr>
          <p:txBody>
            <a:bodyPr lIns="0" tIns="0" rIns="0" bIns="0" rtlCol="0" anchor="t">
              <a:spAutoFit/>
            </a:bodyPr>
            <a:lstStyle/>
            <a:p>
              <a:pPr>
                <a:lnSpc>
                  <a:spcPts val="4284"/>
                </a:lnSpc>
              </a:pPr>
              <a:endParaRPr/>
            </a:p>
          </p:txBody>
        </p:sp>
      </p:grpSp>
      <p:grpSp>
        <p:nvGrpSpPr>
          <p:cNvPr id="8" name="Group 8"/>
          <p:cNvGrpSpPr/>
          <p:nvPr/>
        </p:nvGrpSpPr>
        <p:grpSpPr>
          <a:xfrm>
            <a:off x="1028700" y="1349454"/>
            <a:ext cx="12795233" cy="2735632"/>
            <a:chOff x="0" y="0"/>
            <a:chExt cx="17060311" cy="3647509"/>
          </a:xfrm>
        </p:grpSpPr>
        <p:sp>
          <p:nvSpPr>
            <p:cNvPr id="9" name="TextBox 9"/>
            <p:cNvSpPr txBox="1"/>
            <p:nvPr/>
          </p:nvSpPr>
          <p:spPr>
            <a:xfrm>
              <a:off x="0" y="-76200"/>
              <a:ext cx="17060311" cy="1611630"/>
            </a:xfrm>
            <a:prstGeom prst="rect">
              <a:avLst/>
            </a:prstGeom>
          </p:spPr>
          <p:txBody>
            <a:bodyPr lIns="0" tIns="0" rIns="0" bIns="0" rtlCol="0" anchor="t">
              <a:spAutoFit/>
            </a:bodyPr>
            <a:lstStyle/>
            <a:p>
              <a:pPr marL="0" lvl="0" indent="0" algn="l">
                <a:lnSpc>
                  <a:spcPts val="9847"/>
                </a:lnSpc>
                <a:spcBef>
                  <a:spcPct val="0"/>
                </a:spcBef>
              </a:pPr>
              <a:r>
                <a:rPr lang="en-US" sz="7575" dirty="0">
                  <a:solidFill>
                    <a:srgbClr val="FFFFFF"/>
                  </a:solidFill>
                  <a:latin typeface="Fira Sans Bold"/>
                </a:rPr>
                <a:t>NHÓM 3 (HKT)</a:t>
              </a:r>
            </a:p>
          </p:txBody>
        </p:sp>
        <p:sp>
          <p:nvSpPr>
            <p:cNvPr id="10" name="TextBox 10"/>
            <p:cNvSpPr txBox="1"/>
            <p:nvPr/>
          </p:nvSpPr>
          <p:spPr>
            <a:xfrm>
              <a:off x="137041" y="2332000"/>
              <a:ext cx="12881503" cy="1315509"/>
            </a:xfrm>
            <a:prstGeom prst="rect">
              <a:avLst/>
            </a:prstGeom>
          </p:spPr>
          <p:txBody>
            <a:bodyPr lIns="0" tIns="0" rIns="0" bIns="0" rtlCol="0" anchor="t">
              <a:spAutoFit/>
            </a:bodyPr>
            <a:lstStyle/>
            <a:p>
              <a:pPr>
                <a:lnSpc>
                  <a:spcPts val="4024"/>
                </a:lnSpc>
              </a:pPr>
              <a:r>
                <a:rPr lang="en-US" sz="2874" spc="57">
                  <a:solidFill>
                    <a:srgbClr val="FFFFFF"/>
                  </a:solidFill>
                  <a:latin typeface="Fira Sans Light"/>
                </a:rPr>
                <a:t>Môn học : Quản lý dự án phần mềm</a:t>
              </a:r>
            </a:p>
            <a:p>
              <a:pPr marL="0" lvl="0" indent="0" algn="l">
                <a:lnSpc>
                  <a:spcPts val="4024"/>
                </a:lnSpc>
                <a:spcBef>
                  <a:spcPct val="0"/>
                </a:spcBef>
              </a:pPr>
              <a:r>
                <a:rPr lang="en-US" sz="2874" spc="57">
                  <a:solidFill>
                    <a:srgbClr val="FFFFFF"/>
                  </a:solidFill>
                  <a:latin typeface="Fira Sans Light"/>
                </a:rPr>
                <a:t>Đề tài: Quản lý học sinh trường THPT Lý Tự Trọng</a:t>
              </a:r>
            </a:p>
          </p:txBody>
        </p:sp>
      </p:grpSp>
      <p:pic>
        <p:nvPicPr>
          <p:cNvPr id="11" name="Picture 2">
            <a:extLst>
              <a:ext uri="{FF2B5EF4-FFF2-40B4-BE49-F238E27FC236}">
                <a16:creationId xmlns:a16="http://schemas.microsoft.com/office/drawing/2014/main" id="{DC6864B2-1B52-4591-A4E8-506D85280A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34026"/>
          <a:stretch>
            <a:fillRect/>
          </a:stretch>
        </p:blipFill>
        <p:spPr>
          <a:xfrm>
            <a:off x="14979812" y="10384400"/>
            <a:ext cx="14299058" cy="8164293"/>
          </a:xfrm>
          <a:prstGeom prst="rect">
            <a:avLst/>
          </a:prstGeom>
        </p:spPr>
      </p:pic>
      <p:sp>
        <p:nvSpPr>
          <p:cNvPr id="12" name="TextBox 25">
            <a:extLst>
              <a:ext uri="{FF2B5EF4-FFF2-40B4-BE49-F238E27FC236}">
                <a16:creationId xmlns:a16="http://schemas.microsoft.com/office/drawing/2014/main" id="{F09DF394-DCA2-4DAB-9E55-2DC5A0406CB3}"/>
              </a:ext>
            </a:extLst>
          </p:cNvPr>
          <p:cNvSpPr txBox="1"/>
          <p:nvPr/>
        </p:nvSpPr>
        <p:spPr>
          <a:xfrm>
            <a:off x="-6781800" y="1194514"/>
            <a:ext cx="7049335" cy="2613025"/>
          </a:xfrm>
          <a:prstGeom prst="rect">
            <a:avLst/>
          </a:prstGeom>
        </p:spPr>
        <p:txBody>
          <a:bodyPr lIns="0" tIns="0" rIns="0" bIns="0" rtlCol="0" anchor="t">
            <a:spAutoFit/>
          </a:bodyPr>
          <a:lstStyle/>
          <a:p>
            <a:pPr marL="0" lvl="0" indent="0">
              <a:lnSpc>
                <a:spcPts val="10400"/>
              </a:lnSpc>
              <a:spcBef>
                <a:spcPct val="0"/>
              </a:spcBef>
            </a:pPr>
            <a:r>
              <a:rPr lang="en-US" sz="8000" dirty="0" err="1">
                <a:solidFill>
                  <a:srgbClr val="1836B2"/>
                </a:solidFill>
                <a:latin typeface="Fira Sans Medium Bold"/>
              </a:rPr>
              <a:t>Thành</a:t>
            </a:r>
            <a:r>
              <a:rPr lang="en-US" sz="8000" dirty="0">
                <a:solidFill>
                  <a:srgbClr val="1836B2"/>
                </a:solidFill>
                <a:latin typeface="Fira Sans Medium Bold"/>
              </a:rPr>
              <a:t> </a:t>
            </a:r>
            <a:r>
              <a:rPr lang="en-US" sz="8000" dirty="0" err="1">
                <a:solidFill>
                  <a:srgbClr val="1836B2"/>
                </a:solidFill>
                <a:latin typeface="Fira Sans Medium Bold"/>
              </a:rPr>
              <a:t>viên</a:t>
            </a:r>
            <a:r>
              <a:rPr lang="en-US" sz="8000" dirty="0">
                <a:solidFill>
                  <a:srgbClr val="1836B2"/>
                </a:solidFill>
                <a:latin typeface="Fira Sans Medium Bold"/>
              </a:rPr>
              <a:t> </a:t>
            </a:r>
            <a:r>
              <a:rPr lang="en-US" sz="8000" dirty="0" err="1">
                <a:solidFill>
                  <a:srgbClr val="1836B2"/>
                </a:solidFill>
                <a:latin typeface="Fira Sans Medium Bold"/>
              </a:rPr>
              <a:t>nhóm</a:t>
            </a:r>
            <a:endParaRPr lang="en-US" sz="8000" dirty="0">
              <a:solidFill>
                <a:srgbClr val="1836B2"/>
              </a:solidFill>
              <a:latin typeface="Fira Sans Medium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115" b="10911"/>
          <a:stretch>
            <a:fillRect/>
          </a:stretch>
        </p:blipFill>
        <p:spPr>
          <a:xfrm>
            <a:off x="-7595458" y="3855604"/>
            <a:ext cx="13317116" cy="760363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4026"/>
          <a:stretch>
            <a:fillRect/>
          </a:stretch>
        </p:blipFill>
        <p:spPr>
          <a:xfrm flipH="1">
            <a:off x="-5422508" y="0"/>
            <a:ext cx="12902417" cy="7366857"/>
          </a:xfrm>
          <a:prstGeom prst="rect">
            <a:avLst/>
          </a:prstGeom>
        </p:spPr>
      </p:pic>
      <p:sp>
        <p:nvSpPr>
          <p:cNvPr id="4" name="TextBox 4"/>
          <p:cNvSpPr txBox="1"/>
          <p:nvPr/>
        </p:nvSpPr>
        <p:spPr>
          <a:xfrm>
            <a:off x="8103308" y="971550"/>
            <a:ext cx="9155992" cy="3550291"/>
          </a:xfrm>
          <a:prstGeom prst="rect">
            <a:avLst/>
          </a:prstGeom>
        </p:spPr>
        <p:txBody>
          <a:bodyPr lIns="0" tIns="0" rIns="0" bIns="0" rtlCol="0" anchor="t">
            <a:spAutoFit/>
          </a:bodyPr>
          <a:lstStyle/>
          <a:p>
            <a:pPr>
              <a:lnSpc>
                <a:spcPts val="4660"/>
              </a:lnSpc>
              <a:spcBef>
                <a:spcPct val="0"/>
              </a:spcBef>
            </a:pPr>
            <a:r>
              <a:rPr lang="en-US" sz="3584" spc="71">
                <a:solidFill>
                  <a:srgbClr val="000000"/>
                </a:solidFill>
                <a:latin typeface="Arimo Bold"/>
              </a:rPr>
              <a:t>3. Kinh phí dự án</a:t>
            </a:r>
          </a:p>
          <a:p>
            <a:pPr>
              <a:lnSpc>
                <a:spcPts val="4660"/>
              </a:lnSpc>
              <a:spcBef>
                <a:spcPct val="0"/>
              </a:spcBef>
            </a:pPr>
            <a:r>
              <a:rPr lang="en-US" sz="3584" spc="71">
                <a:solidFill>
                  <a:srgbClr val="000000"/>
                </a:solidFill>
                <a:latin typeface="Arimo"/>
              </a:rPr>
              <a:t>Kinh phí dự trù : 78.000.000 VND bao gồm:</a:t>
            </a:r>
          </a:p>
          <a:p>
            <a:pPr marL="773953" lvl="1" indent="-386977">
              <a:lnSpc>
                <a:spcPts val="4660"/>
              </a:lnSpc>
              <a:buFont typeface="Arial"/>
              <a:buChar char="•"/>
            </a:pPr>
            <a:r>
              <a:rPr lang="en-US" sz="3584" spc="71">
                <a:solidFill>
                  <a:srgbClr val="000000"/>
                </a:solidFill>
                <a:latin typeface="Arimo"/>
              </a:rPr>
              <a:t>Lương thành viên tham gia</a:t>
            </a:r>
          </a:p>
          <a:p>
            <a:pPr marL="773953" lvl="1" indent="-386977">
              <a:lnSpc>
                <a:spcPts val="4660"/>
              </a:lnSpc>
              <a:buFont typeface="Arial"/>
              <a:buChar char="•"/>
            </a:pPr>
            <a:r>
              <a:rPr lang="en-US" sz="3584" spc="71">
                <a:solidFill>
                  <a:srgbClr val="000000"/>
                </a:solidFill>
                <a:latin typeface="Arimo"/>
              </a:rPr>
              <a:t>Tiền thuê cơ sở vật chất</a:t>
            </a:r>
          </a:p>
          <a:p>
            <a:pPr marL="773953" lvl="1" indent="-386977">
              <a:lnSpc>
                <a:spcPts val="4660"/>
              </a:lnSpc>
              <a:buFont typeface="Arial"/>
              <a:buChar char="•"/>
            </a:pPr>
            <a:r>
              <a:rPr lang="en-US" sz="3584" spc="71">
                <a:solidFill>
                  <a:srgbClr val="000000"/>
                </a:solidFill>
                <a:latin typeface="Arimo"/>
              </a:rPr>
              <a:t>Các chi phí phát sinh</a:t>
            </a:r>
          </a:p>
          <a:p>
            <a:pPr marL="773953" lvl="1" indent="-386977">
              <a:lnSpc>
                <a:spcPts val="4660"/>
              </a:lnSpc>
              <a:buFont typeface="Arial"/>
              <a:buChar char="•"/>
            </a:pPr>
            <a:r>
              <a:rPr lang="en-US" sz="3584" spc="71">
                <a:solidFill>
                  <a:srgbClr val="000000"/>
                </a:solidFill>
                <a:latin typeface="Arimo"/>
              </a:rPr>
              <a:t>Dự trữ: 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6C7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a:off x="-5174486" y="-1940131"/>
            <a:ext cx="12406371" cy="7083631"/>
          </a:xfrm>
          <a:prstGeom prst="rect">
            <a:avLst/>
          </a:prstGeom>
        </p:spPr>
      </p:pic>
      <p:graphicFrame>
        <p:nvGraphicFramePr>
          <p:cNvPr id="3" name="Table 3"/>
          <p:cNvGraphicFramePr>
            <a:graphicFrameLocks noGrp="1"/>
          </p:cNvGraphicFramePr>
          <p:nvPr/>
        </p:nvGraphicFramePr>
        <p:xfrm>
          <a:off x="2840576" y="1720335"/>
          <a:ext cx="3509360" cy="8321421"/>
        </p:xfrm>
        <a:graphic>
          <a:graphicData uri="http://schemas.openxmlformats.org/drawingml/2006/table">
            <a:tbl>
              <a:tblPr/>
              <a:tblGrid>
                <a:gridCol w="3509360">
                  <a:extLst>
                    <a:ext uri="{9D8B030D-6E8A-4147-A177-3AD203B41FA5}">
                      <a16:colId xmlns:a16="http://schemas.microsoft.com/office/drawing/2014/main" val="20000"/>
                    </a:ext>
                  </a:extLst>
                </a:gridCol>
              </a:tblGrid>
              <a:tr h="1588632">
                <a:tc>
                  <a:txBody>
                    <a:bodyPr/>
                    <a:lstStyle/>
                    <a:p>
                      <a:pPr algn="l">
                        <a:defRPr/>
                      </a:pPr>
                      <a:endParaRPr/>
                    </a:p>
                    <a:p>
                      <a:r>
                        <a:rPr lang="en-US"/>
                        <a:t>  0   Hệ thống quản lý điểm học sinh.</a:t>
                      </a:r>
                    </a:p>
                    <a:p>
                      <a:r>
                        <a:rPr lang="en-US" sz="2000">
                          <a:solidFill>
                            <a:srgbClr val="000000"/>
                          </a:solidFill>
                          <a:latin typeface="Arimo"/>
                        </a:rPr>
                        <a:t>  </a:t>
                      </a:r>
                    </a:p>
                  </a:txBody>
                  <a:tcPr>
                    <a:lnL w="57150" cap="flat" cmpd="sng" algn="ctr">
                      <a:solidFill>
                        <a:srgbClr val="000000"/>
                      </a:solidFill>
                      <a:prstDash val="solid"/>
                      <a:round/>
                      <a:headEnd type="none" w="med" len="med"/>
                      <a:tailEnd type="none" w="med" len="med"/>
                    </a:lnL>
                    <a:lnR w="5715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889401">
                <a:tc>
                  <a:txBody>
                    <a:bodyPr/>
                    <a:lstStyle/>
                    <a:p>
                      <a:pPr algn="l">
                        <a:defRPr/>
                      </a:pPr>
                      <a:endParaRPr/>
                    </a:p>
                    <a:p>
                      <a:r>
                        <a:rPr lang="en-US"/>
                        <a:t>  1    Giai đoạn khảo sát</a:t>
                      </a:r>
                    </a:p>
                    <a:p>
                      <a:r>
                        <a:rPr lang="en-US"/>
                        <a:t>            2.1 Xác định yêu cầu</a:t>
                      </a:r>
                    </a:p>
                    <a:p>
                      <a:r>
                        <a:rPr lang="en-US"/>
                        <a:t>            2.2 Kiểm tra yêu cầu</a:t>
                      </a:r>
                    </a:p>
                    <a:p>
                      <a:r>
                        <a:rPr lang="en-US" sz="2000">
                          <a:solidFill>
                            <a:srgbClr val="000000"/>
                          </a:solidFill>
                          <a:latin typeface="Arimo"/>
                        </a:rPr>
                        <a:t>  </a:t>
                      </a:r>
                    </a:p>
                  </a:txBody>
                  <a:tcPr>
                    <a:lnL w="57150" cap="flat" cmpd="sng" algn="ctr">
                      <a:solidFill>
                        <a:srgbClr val="000000"/>
                      </a:solidFill>
                      <a:prstDash val="solid"/>
                      <a:round/>
                      <a:headEnd type="none" w="med" len="med"/>
                      <a:tailEnd type="none" w="med" len="med"/>
                    </a:lnL>
                    <a:lnR w="5715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53987">
                <a:tc>
                  <a:txBody>
                    <a:bodyPr/>
                    <a:lstStyle/>
                    <a:p>
                      <a:pPr algn="l">
                        <a:defRPr/>
                      </a:pPr>
                      <a:endParaRPr/>
                    </a:p>
                    <a:p>
                      <a:r>
                        <a:rPr lang="en-US"/>
                        <a:t>  2    Giai đoạn phân tích</a:t>
                      </a:r>
                    </a:p>
                    <a:p>
                      <a:r>
                        <a:rPr lang="en-US"/>
                        <a:t>            2.1 Tổng hợp yêu cầu</a:t>
                      </a:r>
                    </a:p>
                    <a:p>
                      <a:r>
                        <a:rPr lang="en-US"/>
                        <a:t>            2.2 Lập bảng chi tiết công việc</a:t>
                      </a:r>
                    </a:p>
                    <a:p>
                      <a:r>
                        <a:rPr lang="en-US"/>
                        <a:t>            2.3 Xây dựng UseCase</a:t>
                      </a:r>
                    </a:p>
                    <a:p>
                      <a:r>
                        <a:rPr lang="en-US"/>
                        <a:t>            2.4 Lập kế hoạch thực hiện</a:t>
                      </a:r>
                    </a:p>
                    <a:p>
                      <a:r>
                        <a:rPr lang="en-US"/>
                        <a:t>            2.5 Phân công công việc</a:t>
                      </a:r>
                    </a:p>
                    <a:p>
                      <a:r>
                        <a:rPr lang="en-US" sz="2000">
                          <a:solidFill>
                            <a:srgbClr val="000000"/>
                          </a:solidFill>
                          <a:latin typeface="Arimo"/>
                        </a:rPr>
                        <a:t>  </a:t>
                      </a:r>
                    </a:p>
                  </a:txBody>
                  <a:tcPr>
                    <a:lnL w="57150" cap="flat" cmpd="sng" algn="ctr">
                      <a:solidFill>
                        <a:srgbClr val="000000"/>
                      </a:solidFill>
                      <a:prstDash val="solid"/>
                      <a:round/>
                      <a:headEnd type="none" w="med" len="med"/>
                      <a:tailEnd type="none" w="med" len="med"/>
                    </a:lnL>
                    <a:lnR w="5715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89401">
                <a:tc>
                  <a:txBody>
                    <a:bodyPr/>
                    <a:lstStyle/>
                    <a:p>
                      <a:pPr algn="l">
                        <a:defRPr/>
                      </a:pPr>
                      <a:endParaRPr/>
                    </a:p>
                    <a:p>
                      <a:r>
                        <a:rPr lang="en-US"/>
                        <a:t>  3    Giai đoạn thiết kế</a:t>
                      </a:r>
                    </a:p>
                    <a:p>
                      <a:r>
                        <a:rPr lang="en-US"/>
                        <a:t>            3.1 Bản thiết kế CSDL</a:t>
                      </a:r>
                    </a:p>
                    <a:p>
                      <a:r>
                        <a:rPr lang="en-US"/>
                        <a:t>            3.2 Thiết kế web</a:t>
                      </a:r>
                    </a:p>
                    <a:p>
                      <a:r>
                        <a:rPr lang="en-US" sz="2000">
                          <a:solidFill>
                            <a:srgbClr val="000000"/>
                          </a:solidFill>
                          <a:latin typeface="Arimo"/>
                        </a:rPr>
                        <a:t>  </a:t>
                      </a:r>
                    </a:p>
                  </a:txBody>
                  <a:tcPr>
                    <a:lnL w="57150" cap="flat" cmpd="sng" algn="ctr">
                      <a:solidFill>
                        <a:srgbClr val="000000"/>
                      </a:solidFill>
                      <a:prstDash val="solid"/>
                      <a:round/>
                      <a:headEnd type="none" w="med" len="med"/>
                      <a:tailEnd type="none" w="med" len="med"/>
                    </a:lnL>
                    <a:lnR w="5715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4" name="Table 4"/>
          <p:cNvGraphicFramePr>
            <a:graphicFrameLocks noGrp="1"/>
          </p:cNvGraphicFramePr>
          <p:nvPr/>
        </p:nvGraphicFramePr>
        <p:xfrm>
          <a:off x="9944100" y="1937696"/>
          <a:ext cx="7315200" cy="7886700"/>
        </p:xfrm>
        <a:graphic>
          <a:graphicData uri="http://schemas.openxmlformats.org/drawingml/2006/table">
            <a:tbl>
              <a:tblPr/>
              <a:tblGrid>
                <a:gridCol w="7315200">
                  <a:extLst>
                    <a:ext uri="{9D8B030D-6E8A-4147-A177-3AD203B41FA5}">
                      <a16:colId xmlns:a16="http://schemas.microsoft.com/office/drawing/2014/main" val="20000"/>
                    </a:ext>
                  </a:extLst>
                </a:gridCol>
              </a:tblGrid>
              <a:tr h="2891470">
                <a:tc>
                  <a:txBody>
                    <a:bodyPr/>
                    <a:lstStyle/>
                    <a:p>
                      <a:pPr algn="l">
                        <a:defRPr/>
                      </a:pPr>
                      <a:endParaRPr/>
                    </a:p>
                    <a:p>
                      <a:r>
                        <a:rPr lang="en-US"/>
                        <a:t>  4    Giai đoạn xây dựng</a:t>
                      </a:r>
                    </a:p>
                    <a:p>
                      <a:r>
                        <a:rPr lang="en-US"/>
                        <a:t>            4.1 Xây dựng sơ đồ lớp</a:t>
                      </a:r>
                    </a:p>
                    <a:p>
                      <a:r>
                        <a:rPr lang="en-US"/>
                        <a:t>            4.2 Xây dựng csdl</a:t>
                      </a:r>
                    </a:p>
                    <a:p>
                      <a:r>
                        <a:rPr lang="en-US"/>
                        <a:t>            4.3 Xây dựng các chức năng trang web</a:t>
                      </a:r>
                    </a:p>
                    <a:p>
                      <a:r>
                        <a:rPr lang="en-US"/>
                        <a:t>            4.4 Xây dựng trang web</a:t>
                      </a:r>
                    </a:p>
                    <a:p>
                      <a:r>
                        <a:rPr lang="en-US" sz="2199">
                          <a:solidFill>
                            <a:srgbClr val="000000"/>
                          </a:solidFill>
                          <a:latin typeface="Arimo"/>
                        </a:rPr>
                        <a:t>  </a:t>
                      </a:r>
                    </a:p>
                  </a:txBody>
                  <a:tcPr>
                    <a:lnL w="66675" cap="flat" cmpd="sng" algn="ctr">
                      <a:solidFill>
                        <a:srgbClr val="000000"/>
                      </a:solidFill>
                      <a:prstDash val="solid"/>
                      <a:round/>
                      <a:headEnd type="none" w="med" len="med"/>
                      <a:tailEnd type="none" w="med" len="med"/>
                    </a:lnL>
                    <a:lnR w="66675" cap="flat" cmpd="sng" algn="ctr">
                      <a:solidFill>
                        <a:srgbClr val="000000"/>
                      </a:solidFill>
                      <a:prstDash val="solid"/>
                      <a:round/>
                      <a:headEnd type="none" w="med" len="med"/>
                      <a:tailEnd type="none" w="med" len="med"/>
                    </a:lnR>
                    <a:lnT w="66675" cap="flat" cmpd="sng" algn="ctr">
                      <a:solidFill>
                        <a:srgbClr val="000000"/>
                      </a:solidFill>
                      <a:prstDash val="solid"/>
                      <a:round/>
                      <a:headEnd type="none" w="med" len="med"/>
                      <a:tailEnd type="none" w="med" len="med"/>
                    </a:lnT>
                    <a:lnB w="666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97615">
                <a:tc>
                  <a:txBody>
                    <a:bodyPr/>
                    <a:lstStyle/>
                    <a:p>
                      <a:pPr algn="l">
                        <a:defRPr/>
                      </a:pPr>
                      <a:endParaRPr/>
                    </a:p>
                    <a:p>
                      <a:r>
                        <a:rPr lang="en-US"/>
                        <a:t>  5   Giai đoạn chạy thử</a:t>
                      </a:r>
                    </a:p>
                    <a:p>
                      <a:r>
                        <a:rPr lang="en-US"/>
                        <a:t>            5.1 Kiểm tra</a:t>
                      </a:r>
                    </a:p>
                    <a:p>
                      <a:r>
                        <a:rPr lang="en-US"/>
                        <a:t>            5.2 Sửa lỗi phát sinh</a:t>
                      </a:r>
                    </a:p>
                    <a:p>
                      <a:r>
                        <a:rPr lang="en-US"/>
                        <a:t>            5.3 Cập nhật lại trang web</a:t>
                      </a:r>
                    </a:p>
                    <a:p>
                      <a:r>
                        <a:rPr lang="en-US" sz="2199">
                          <a:solidFill>
                            <a:srgbClr val="000000"/>
                          </a:solidFill>
                          <a:latin typeface="Arimo"/>
                        </a:rPr>
                        <a:t>  </a:t>
                      </a:r>
                    </a:p>
                  </a:txBody>
                  <a:tcPr>
                    <a:lnL w="66675" cap="flat" cmpd="sng" algn="ctr">
                      <a:solidFill>
                        <a:srgbClr val="000000"/>
                      </a:solidFill>
                      <a:prstDash val="solid"/>
                      <a:round/>
                      <a:headEnd type="none" w="med" len="med"/>
                      <a:tailEnd type="none" w="med" len="med"/>
                    </a:lnL>
                    <a:lnR w="66675" cap="flat" cmpd="sng" algn="ctr">
                      <a:solidFill>
                        <a:srgbClr val="000000"/>
                      </a:solidFill>
                      <a:prstDash val="solid"/>
                      <a:round/>
                      <a:headEnd type="none" w="med" len="med"/>
                      <a:tailEnd type="none" w="med" len="med"/>
                    </a:lnR>
                    <a:lnT w="66675" cap="flat" cmpd="sng" algn="ctr">
                      <a:solidFill>
                        <a:srgbClr val="000000"/>
                      </a:solidFill>
                      <a:prstDash val="solid"/>
                      <a:round/>
                      <a:headEnd type="none" w="med" len="med"/>
                      <a:tailEnd type="none" w="med" len="med"/>
                    </a:lnT>
                    <a:lnB w="666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97615">
                <a:tc>
                  <a:txBody>
                    <a:bodyPr/>
                    <a:lstStyle/>
                    <a:p>
                      <a:pPr algn="l">
                        <a:defRPr/>
                      </a:pPr>
                      <a:endParaRPr/>
                    </a:p>
                    <a:p>
                      <a:r>
                        <a:rPr lang="en-US"/>
                        <a:t>  6   Giai đoạn chuyển giao</a:t>
                      </a:r>
                    </a:p>
                    <a:p>
                      <a:r>
                        <a:rPr lang="en-US"/>
                        <a:t>            6.1 Viết tài liệu hướng dẫn</a:t>
                      </a:r>
                    </a:p>
                    <a:p>
                      <a:r>
                        <a:rPr lang="en-US"/>
                        <a:t>            6.2 Bàn giao sản phầm</a:t>
                      </a:r>
                    </a:p>
                    <a:p>
                      <a:r>
                        <a:rPr lang="en-US"/>
                        <a:t>            6.3 Báo cáo kết thúc dự án</a:t>
                      </a:r>
                    </a:p>
                    <a:p>
                      <a:r>
                        <a:rPr lang="en-US" sz="2199">
                          <a:solidFill>
                            <a:srgbClr val="000000"/>
                          </a:solidFill>
                          <a:latin typeface="Arimo"/>
                        </a:rPr>
                        <a:t>  </a:t>
                      </a:r>
                    </a:p>
                  </a:txBody>
                  <a:tcPr>
                    <a:lnL w="66675" cap="flat" cmpd="sng" algn="ctr">
                      <a:solidFill>
                        <a:srgbClr val="000000"/>
                      </a:solidFill>
                      <a:prstDash val="solid"/>
                      <a:round/>
                      <a:headEnd type="none" w="med" len="med"/>
                      <a:tailEnd type="none" w="med" len="med"/>
                    </a:lnL>
                    <a:lnR w="66675" cap="flat" cmpd="sng" algn="ctr">
                      <a:solidFill>
                        <a:srgbClr val="000000"/>
                      </a:solidFill>
                      <a:prstDash val="solid"/>
                      <a:round/>
                      <a:headEnd type="none" w="med" len="med"/>
                      <a:tailEnd type="none" w="med" len="med"/>
                    </a:lnR>
                    <a:lnT w="66675" cap="flat" cmpd="sng" algn="ctr">
                      <a:solidFill>
                        <a:srgbClr val="000000"/>
                      </a:solidFill>
                      <a:prstDash val="solid"/>
                      <a:round/>
                      <a:headEnd type="none" w="med" len="med"/>
                      <a:tailEnd type="none" w="med" len="med"/>
                    </a:lnT>
                    <a:lnB w="666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TextBox 5"/>
          <p:cNvSpPr txBox="1"/>
          <p:nvPr/>
        </p:nvSpPr>
        <p:spPr>
          <a:xfrm>
            <a:off x="2213842" y="1119625"/>
            <a:ext cx="3601522" cy="372110"/>
          </a:xfrm>
          <a:prstGeom prst="rect">
            <a:avLst/>
          </a:prstGeom>
        </p:spPr>
        <p:txBody>
          <a:bodyPr lIns="0" tIns="0" rIns="0" bIns="0" rtlCol="0" anchor="t">
            <a:spAutoFit/>
          </a:bodyPr>
          <a:lstStyle/>
          <a:p>
            <a:pPr algn="ctr">
              <a:lnSpc>
                <a:spcPts val="2859"/>
              </a:lnSpc>
              <a:spcBef>
                <a:spcPct val="0"/>
              </a:spcBef>
            </a:pPr>
            <a:r>
              <a:rPr lang="en-US" sz="2199" spc="43">
                <a:solidFill>
                  <a:srgbClr val="FFFFFF"/>
                </a:solidFill>
                <a:latin typeface="Arimo Bold"/>
              </a:rPr>
              <a:t>1. Bảng phân rã công việc</a:t>
            </a:r>
          </a:p>
        </p:txBody>
      </p:sp>
      <p:sp>
        <p:nvSpPr>
          <p:cNvPr id="6" name="TextBox 6"/>
          <p:cNvSpPr txBox="1"/>
          <p:nvPr/>
        </p:nvSpPr>
        <p:spPr>
          <a:xfrm>
            <a:off x="1712938" y="376675"/>
            <a:ext cx="5576272" cy="552450"/>
          </a:xfrm>
          <a:prstGeom prst="rect">
            <a:avLst/>
          </a:prstGeom>
        </p:spPr>
        <p:txBody>
          <a:bodyPr lIns="0" tIns="0" rIns="0" bIns="0" rtlCol="0" anchor="t">
            <a:spAutoFit/>
          </a:bodyPr>
          <a:lstStyle/>
          <a:p>
            <a:pPr marL="0" lvl="0" indent="0" algn="l">
              <a:lnSpc>
                <a:spcPts val="4500"/>
              </a:lnSpc>
              <a:spcBef>
                <a:spcPct val="0"/>
              </a:spcBef>
            </a:pPr>
            <a:r>
              <a:rPr lang="en-US" sz="3000" spc="-89">
                <a:solidFill>
                  <a:srgbClr val="FFFFFF"/>
                </a:solidFill>
                <a:latin typeface="Fira Sans Medium Bold"/>
              </a:rPr>
              <a:t>Phần 3:  Kế hoạch của dự án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9144000" y="-2643515"/>
            <a:ext cx="12406371" cy="7083631"/>
          </a:xfrm>
          <a:prstGeom prst="rect">
            <a:avLst/>
          </a:prstGeom>
        </p:spPr>
      </p:pic>
      <p:sp>
        <p:nvSpPr>
          <p:cNvPr id="3" name="TextBox 3"/>
          <p:cNvSpPr txBox="1"/>
          <p:nvPr/>
        </p:nvSpPr>
        <p:spPr>
          <a:xfrm>
            <a:off x="698065" y="914400"/>
            <a:ext cx="17589935" cy="8220964"/>
          </a:xfrm>
          <a:prstGeom prst="rect">
            <a:avLst/>
          </a:prstGeom>
        </p:spPr>
        <p:txBody>
          <a:bodyPr lIns="0" tIns="0" rIns="0" bIns="0" rtlCol="0" anchor="t">
            <a:spAutoFit/>
          </a:bodyPr>
          <a:lstStyle/>
          <a:p>
            <a:pPr>
              <a:lnSpc>
                <a:spcPts val="3607"/>
              </a:lnSpc>
            </a:pPr>
            <a:r>
              <a:rPr lang="en-US" sz="2199" spc="43">
                <a:solidFill>
                  <a:srgbClr val="FFFFFF"/>
                </a:solidFill>
                <a:latin typeface="Arimo Bold"/>
              </a:rPr>
              <a:t>2. Cấu trúc phân rã công việc (WBS)</a:t>
            </a:r>
          </a:p>
          <a:p>
            <a:pPr>
              <a:lnSpc>
                <a:spcPts val="3607"/>
              </a:lnSpc>
            </a:pPr>
            <a:r>
              <a:rPr lang="en-US" sz="2199" spc="43">
                <a:solidFill>
                  <a:srgbClr val="FFFFFF"/>
                </a:solidFill>
                <a:latin typeface="Arimo"/>
              </a:rPr>
              <a:t>Lập kế hoạch dự án làm công việc xác định các hoạt động cần thực hiện để hoàn thành dự án.</a:t>
            </a:r>
          </a:p>
          <a:p>
            <a:pPr>
              <a:lnSpc>
                <a:spcPts val="3607"/>
              </a:lnSpc>
            </a:pPr>
            <a:r>
              <a:rPr lang="en-US" sz="2199" spc="43">
                <a:solidFill>
                  <a:srgbClr val="FFFFFF"/>
                </a:solidFill>
                <a:latin typeface="Arimo"/>
              </a:rPr>
              <a:t>Xây dựng sơ đồ cấu trúc phân rã công việc WBS.</a:t>
            </a:r>
          </a:p>
          <a:p>
            <a:pPr>
              <a:lnSpc>
                <a:spcPts val="3607"/>
              </a:lnSpc>
            </a:pPr>
            <a:r>
              <a:rPr lang="en-US" sz="2199" spc="43">
                <a:solidFill>
                  <a:srgbClr val="86C7ED"/>
                </a:solidFill>
                <a:latin typeface="Arimo Bold"/>
              </a:rPr>
              <a:t>GD1: Giai đoạn khảo sát</a:t>
            </a:r>
          </a:p>
          <a:p>
            <a:pPr>
              <a:lnSpc>
                <a:spcPts val="3607"/>
              </a:lnSpc>
            </a:pPr>
            <a:r>
              <a:rPr lang="en-US" sz="2199" spc="43">
                <a:solidFill>
                  <a:srgbClr val="FFFFFF"/>
                </a:solidFill>
                <a:sym typeface="Arimo"/>
              </a:rPr>
              <a:t> Xác định và kiểm tra yêu cầu.</a:t>
            </a:r>
          </a:p>
          <a:p>
            <a:pPr>
              <a:lnSpc>
                <a:spcPts val="3607"/>
              </a:lnSpc>
            </a:pPr>
            <a:r>
              <a:rPr lang="en-US" sz="2199" spc="43">
                <a:solidFill>
                  <a:srgbClr val="FFFFFF"/>
                </a:solidFill>
                <a:sym typeface="Arimo"/>
              </a:rPr>
              <a:t> Báo cáo.</a:t>
            </a:r>
          </a:p>
          <a:p>
            <a:pPr>
              <a:lnSpc>
                <a:spcPts val="3607"/>
              </a:lnSpc>
            </a:pPr>
            <a:r>
              <a:rPr lang="en-US" sz="2199" spc="43">
                <a:solidFill>
                  <a:srgbClr val="FFFFFF"/>
                </a:solidFill>
                <a:latin typeface="Arimo Bold"/>
              </a:rPr>
              <a:t>GD2: Giai đoạn phân tích</a:t>
            </a:r>
          </a:p>
          <a:p>
            <a:pPr>
              <a:lnSpc>
                <a:spcPts val="3607"/>
              </a:lnSpc>
            </a:pPr>
            <a:r>
              <a:rPr lang="en-US" sz="2199" spc="43">
                <a:solidFill>
                  <a:srgbClr val="FFFFFF"/>
                </a:solidFill>
                <a:sym typeface="Arimo"/>
              </a:rPr>
              <a:t> Tổng hợp yêu cầu của nhà đầu tư của trường</a:t>
            </a:r>
          </a:p>
          <a:p>
            <a:pPr>
              <a:lnSpc>
                <a:spcPts val="3607"/>
              </a:lnSpc>
            </a:pPr>
            <a:r>
              <a:rPr lang="en-US" sz="2199" spc="43">
                <a:solidFill>
                  <a:srgbClr val="FFFFFF"/>
                </a:solidFill>
                <a:sym typeface="Arimo"/>
              </a:rPr>
              <a:t> Lập bảng chi tiết công việc, xây dựng Usecase.</a:t>
            </a:r>
          </a:p>
          <a:p>
            <a:pPr>
              <a:lnSpc>
                <a:spcPts val="3607"/>
              </a:lnSpc>
            </a:pPr>
            <a:r>
              <a:rPr lang="en-US" sz="2199" spc="43">
                <a:solidFill>
                  <a:srgbClr val="FFFFFF"/>
                </a:solidFill>
                <a:sym typeface="Arimo"/>
              </a:rPr>
              <a:t> Lập kế hoạch thực hiện dự án, thảo luận và thống nhất giải pháp, khối lượng công việc để xác định rõ nguồn lực kinh phí cần thiết cho dự án.</a:t>
            </a:r>
          </a:p>
          <a:p>
            <a:pPr>
              <a:lnSpc>
                <a:spcPts val="3607"/>
              </a:lnSpc>
            </a:pPr>
            <a:r>
              <a:rPr lang="en-US" sz="2199" spc="43">
                <a:solidFill>
                  <a:srgbClr val="FFFFFF"/>
                </a:solidFill>
                <a:sym typeface="Arimo"/>
              </a:rPr>
              <a:t> Căn cứ trên kết quả khảo sát và thông tin do nhà đầu tư cung cấp thiết kế cấu trúc trang web cho trường.</a:t>
            </a:r>
          </a:p>
          <a:p>
            <a:pPr>
              <a:lnSpc>
                <a:spcPts val="3607"/>
              </a:lnSpc>
            </a:pPr>
            <a:r>
              <a:rPr lang="en-US" sz="2199" spc="43">
                <a:solidFill>
                  <a:srgbClr val="FFFFFF"/>
                </a:solidFill>
                <a:sym typeface="Arimo"/>
              </a:rPr>
              <a:t> Dựa vào kế hoạch công việc phân công công việc cho các thành viên. </a:t>
            </a:r>
          </a:p>
          <a:p>
            <a:pPr>
              <a:lnSpc>
                <a:spcPts val="3607"/>
              </a:lnSpc>
            </a:pPr>
            <a:r>
              <a:rPr lang="en-US" sz="2199" spc="43">
                <a:solidFill>
                  <a:srgbClr val="86C7ED"/>
                </a:solidFill>
                <a:latin typeface="Arimo Bold"/>
              </a:rPr>
              <a:t>GD3: Giai đoạn thiết kế</a:t>
            </a:r>
          </a:p>
          <a:p>
            <a:pPr>
              <a:lnSpc>
                <a:spcPts val="3607"/>
              </a:lnSpc>
            </a:pPr>
            <a:r>
              <a:rPr lang="en-US" sz="2199" spc="43">
                <a:solidFill>
                  <a:srgbClr val="FFFFFF"/>
                </a:solidFill>
                <a:sym typeface="Arimo"/>
              </a:rPr>
              <a:t> Tiến hành thiết kế các chức năng nghiệp vụ theo yêu cầu của nhà đầu tư.</a:t>
            </a:r>
          </a:p>
          <a:p>
            <a:pPr>
              <a:lnSpc>
                <a:spcPts val="3607"/>
              </a:lnSpc>
            </a:pPr>
            <a:r>
              <a:rPr lang="en-US" sz="2199" spc="43">
                <a:solidFill>
                  <a:srgbClr val="FFFFFF"/>
                </a:solidFill>
                <a:sym typeface="Arimo"/>
              </a:rPr>
              <a:t> Thiết kế giao diện trang web cho hệ thống website của trường.</a:t>
            </a:r>
          </a:p>
          <a:p>
            <a:pPr>
              <a:lnSpc>
                <a:spcPts val="3607"/>
              </a:lnSpc>
            </a:pPr>
            <a:r>
              <a:rPr lang="en-US" sz="2199" spc="43">
                <a:solidFill>
                  <a:srgbClr val="FFFFFF"/>
                </a:solidFill>
                <a:sym typeface="Arimo"/>
              </a:rPr>
              <a:t> Tham khảo những website khác để có thể thiết kế giao diện cho website thật đẹp.</a:t>
            </a:r>
          </a:p>
          <a:p>
            <a:pPr>
              <a:lnSpc>
                <a:spcPts val="3607"/>
              </a:lnSpc>
            </a:pPr>
            <a:r>
              <a:rPr lang="en-US" sz="2199" spc="43">
                <a:solidFill>
                  <a:srgbClr val="FFFFFF"/>
                </a:solidFill>
                <a:sym typeface="Arimo"/>
              </a:rPr>
              <a:t> Tiến hành thiết kế các chức năng cần có của website.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9144000" y="-2643515"/>
            <a:ext cx="12406371" cy="7083631"/>
          </a:xfrm>
          <a:prstGeom prst="rect">
            <a:avLst/>
          </a:prstGeom>
        </p:spPr>
      </p:pic>
      <p:sp>
        <p:nvSpPr>
          <p:cNvPr id="3" name="TextBox 3"/>
          <p:cNvSpPr txBox="1"/>
          <p:nvPr/>
        </p:nvSpPr>
        <p:spPr>
          <a:xfrm>
            <a:off x="847547" y="1812925"/>
            <a:ext cx="16592907" cy="6546851"/>
          </a:xfrm>
          <a:prstGeom prst="rect">
            <a:avLst/>
          </a:prstGeom>
        </p:spPr>
        <p:txBody>
          <a:bodyPr lIns="0" tIns="0" rIns="0" bIns="0" rtlCol="0" anchor="t">
            <a:spAutoFit/>
          </a:bodyPr>
          <a:lstStyle/>
          <a:p>
            <a:pPr>
              <a:lnSpc>
                <a:spcPts val="4024"/>
              </a:lnSpc>
            </a:pPr>
            <a:r>
              <a:rPr lang="en-US" sz="2499" spc="49">
                <a:solidFill>
                  <a:srgbClr val="86C7ED"/>
                </a:solidFill>
                <a:latin typeface="Arimo Bold"/>
              </a:rPr>
              <a:t>GD4: Giai đoạn xây dựng</a:t>
            </a:r>
          </a:p>
          <a:p>
            <a:pPr>
              <a:lnSpc>
                <a:spcPts val="4024"/>
              </a:lnSpc>
            </a:pPr>
            <a:r>
              <a:rPr lang="en-US" sz="2499" spc="49">
                <a:solidFill>
                  <a:srgbClr val="FFFFFF"/>
                </a:solidFill>
                <a:sym typeface="Arimo"/>
              </a:rPr>
              <a:t> Xây dựng cơ sở dữ liệu, lớp sơ đồ dựa trên quá trình phân tích và thiết kế.</a:t>
            </a:r>
          </a:p>
          <a:p>
            <a:pPr>
              <a:lnSpc>
                <a:spcPts val="4024"/>
              </a:lnSpc>
            </a:pPr>
            <a:r>
              <a:rPr lang="en-US" sz="2499" spc="49">
                <a:solidFill>
                  <a:srgbClr val="FFFFFF"/>
                </a:solidFill>
                <a:sym typeface="Arimo"/>
              </a:rPr>
              <a:t> Lập trình cho các ứng dụng của trang web quản lý và website, soạn thảo nội dung dữ liệu, chỉnh sửa nội dung.</a:t>
            </a:r>
          </a:p>
          <a:p>
            <a:pPr>
              <a:lnSpc>
                <a:spcPts val="4024"/>
              </a:lnSpc>
            </a:pPr>
            <a:r>
              <a:rPr lang="en-US" sz="2499" spc="49">
                <a:solidFill>
                  <a:srgbClr val="FFFFFF"/>
                </a:solidFill>
                <a:sym typeface="Arimo"/>
              </a:rPr>
              <a:t> Tổng hợp các chức năng hoàn thành và ghép lại thành một trang web hoàn chỉnh.</a:t>
            </a:r>
          </a:p>
          <a:p>
            <a:pPr>
              <a:lnSpc>
                <a:spcPts val="4024"/>
              </a:lnSpc>
            </a:pPr>
            <a:r>
              <a:rPr lang="en-US" sz="2499" spc="49">
                <a:solidFill>
                  <a:srgbClr val="FFFFFF"/>
                </a:solidFill>
                <a:sym typeface="Arimo"/>
              </a:rPr>
              <a:t> Liên tục kiểm tra, chỉnh sửa, báo cáo kết quả thực hiện và tiến nghiệm thu nội bộ.</a:t>
            </a:r>
          </a:p>
          <a:p>
            <a:pPr>
              <a:lnSpc>
                <a:spcPts val="4024"/>
              </a:lnSpc>
            </a:pPr>
            <a:r>
              <a:rPr lang="en-US" sz="2499" spc="49">
                <a:solidFill>
                  <a:srgbClr val="86C7ED"/>
                </a:solidFill>
                <a:latin typeface="Arimo Bold"/>
              </a:rPr>
              <a:t>GD5: Giai đoạn chạy thử</a:t>
            </a:r>
          </a:p>
          <a:p>
            <a:pPr>
              <a:lnSpc>
                <a:spcPts val="4024"/>
              </a:lnSpc>
            </a:pPr>
            <a:r>
              <a:rPr lang="en-US" sz="2499" spc="49">
                <a:solidFill>
                  <a:srgbClr val="FFFFFF"/>
                </a:solidFill>
                <a:sym typeface="Arimo"/>
              </a:rPr>
              <a:t> Tổng hợp nội dung, xây dựng hệ thống theo thiết kế đã bày ra.</a:t>
            </a:r>
          </a:p>
          <a:p>
            <a:pPr>
              <a:lnSpc>
                <a:spcPts val="4024"/>
              </a:lnSpc>
            </a:pPr>
            <a:r>
              <a:rPr lang="en-US" sz="2499" spc="49">
                <a:solidFill>
                  <a:srgbClr val="FFFFFF"/>
                </a:solidFill>
                <a:sym typeface="Arimo"/>
              </a:rPr>
              <a:t> Đảm bảo website hoạt động tốt.</a:t>
            </a:r>
          </a:p>
          <a:p>
            <a:pPr>
              <a:lnSpc>
                <a:spcPts val="4024"/>
              </a:lnSpc>
            </a:pPr>
            <a:r>
              <a:rPr lang="en-US" sz="2499" spc="49">
                <a:solidFill>
                  <a:srgbClr val="86C7ED"/>
                </a:solidFill>
                <a:latin typeface="Arimo Bold"/>
              </a:rPr>
              <a:t>GD6: Giai đoạn chuyển giao</a:t>
            </a:r>
          </a:p>
          <a:p>
            <a:pPr>
              <a:lnSpc>
                <a:spcPts val="4024"/>
              </a:lnSpc>
            </a:pPr>
            <a:r>
              <a:rPr lang="en-US" sz="2499" spc="49">
                <a:solidFill>
                  <a:srgbClr val="FFFFFF"/>
                </a:solidFill>
                <a:sym typeface="Arimo"/>
              </a:rPr>
              <a:t> Viết tài liệu hướng dẫn sử dụng trang web và mô phỏng sự hoạt động của website của trường học.</a:t>
            </a:r>
          </a:p>
          <a:p>
            <a:pPr>
              <a:lnSpc>
                <a:spcPts val="4024"/>
              </a:lnSpc>
            </a:pPr>
            <a:r>
              <a:rPr lang="en-US" sz="2499" spc="49">
                <a:solidFill>
                  <a:srgbClr val="FFFFFF"/>
                </a:solidFill>
                <a:sym typeface="Arimo"/>
              </a:rPr>
              <a:t> Bàn giao sản phẩm cho khách hàng kèm bản hướng dẫn sử dụng (video, ghi chú).</a:t>
            </a:r>
          </a:p>
          <a:p>
            <a:pPr>
              <a:lnSpc>
                <a:spcPts val="4024"/>
              </a:lnSpc>
            </a:pPr>
            <a:r>
              <a:rPr lang="en-US" sz="2499" spc="49">
                <a:solidFill>
                  <a:srgbClr val="FFFFFF"/>
                </a:solidFill>
                <a:sym typeface="Arimo"/>
              </a:rPr>
              <a:t> Đào tạo trực tiếp cách sử dụng trang web quản lý điểm học sinh và quản trị website cho giáo viên trường.</a:t>
            </a:r>
          </a:p>
          <a:p>
            <a:pPr>
              <a:lnSpc>
                <a:spcPts val="4024"/>
              </a:lnSpc>
            </a:pPr>
            <a:r>
              <a:rPr lang="en-US" sz="2499" spc="49">
                <a:solidFill>
                  <a:srgbClr val="FFFFFF"/>
                </a:solidFill>
                <a:sym typeface="Arimo"/>
              </a:rPr>
              <a:t> Lấy chữ kí xác nhận từ nhà đầu tư về việc dự án hoàn thành đúng yêu cầu của nhà đầu tư.</a:t>
            </a:r>
          </a:p>
        </p:txBody>
      </p:sp>
      <p:grpSp>
        <p:nvGrpSpPr>
          <p:cNvPr id="4" name="Group 2">
            <a:extLst>
              <a:ext uri="{FF2B5EF4-FFF2-40B4-BE49-F238E27FC236}">
                <a16:creationId xmlns:a16="http://schemas.microsoft.com/office/drawing/2014/main" id="{47BBA9BA-29B2-4014-9A95-F42065EFC690}"/>
              </a:ext>
            </a:extLst>
          </p:cNvPr>
          <p:cNvGrpSpPr/>
          <p:nvPr/>
        </p:nvGrpSpPr>
        <p:grpSpPr>
          <a:xfrm rot="8956625">
            <a:off x="18836377" y="-2602037"/>
            <a:ext cx="17754173" cy="15376771"/>
            <a:chOff x="0" y="0"/>
            <a:chExt cx="6202680" cy="5372100"/>
          </a:xfrm>
        </p:grpSpPr>
        <p:sp>
          <p:nvSpPr>
            <p:cNvPr id="5" name="Freeform 3">
              <a:extLst>
                <a:ext uri="{FF2B5EF4-FFF2-40B4-BE49-F238E27FC236}">
                  <a16:creationId xmlns:a16="http://schemas.microsoft.com/office/drawing/2014/main" id="{5E424AEA-CB18-49F2-B9A2-B308590C4CBD}"/>
                </a:ext>
              </a:extLst>
            </p:cNvPr>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86C7ED"/>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300352">
            <a:off x="-11161748" y="-2956803"/>
            <a:ext cx="17754173" cy="15376771"/>
            <a:chOff x="0" y="0"/>
            <a:chExt cx="6202680" cy="5372100"/>
          </a:xfrm>
        </p:grpSpPr>
        <p:sp>
          <p:nvSpPr>
            <p:cNvPr id="3" name="Freeform 3"/>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86C7ED"/>
            </a:solidFill>
          </p:spPr>
        </p:sp>
      </p:grpSp>
      <p:sp>
        <p:nvSpPr>
          <p:cNvPr id="4" name="TextBox 4"/>
          <p:cNvSpPr txBox="1"/>
          <p:nvPr/>
        </p:nvSpPr>
        <p:spPr>
          <a:xfrm>
            <a:off x="1407965" y="1614677"/>
            <a:ext cx="15472071" cy="6876670"/>
          </a:xfrm>
          <a:prstGeom prst="rect">
            <a:avLst/>
          </a:prstGeom>
        </p:spPr>
        <p:txBody>
          <a:bodyPr lIns="0" tIns="0" rIns="0" bIns="0" rtlCol="0" anchor="t">
            <a:spAutoFit/>
          </a:bodyPr>
          <a:lstStyle/>
          <a:p>
            <a:pPr>
              <a:lnSpc>
                <a:spcPts val="4967"/>
              </a:lnSpc>
            </a:pPr>
            <a:r>
              <a:rPr lang="en-US" sz="2699" spc="53">
                <a:solidFill>
                  <a:srgbClr val="FFFFFF"/>
                </a:solidFill>
                <a:latin typeface="Arimo Bold"/>
              </a:rPr>
              <a:t>3. Thời gian</a:t>
            </a:r>
          </a:p>
          <a:p>
            <a:pPr>
              <a:lnSpc>
                <a:spcPts val="4967"/>
              </a:lnSpc>
            </a:pPr>
            <a:r>
              <a:rPr lang="en-US" sz="2699" spc="53">
                <a:solidFill>
                  <a:srgbClr val="000000"/>
                </a:solidFill>
                <a:latin typeface="Arimo"/>
              </a:rPr>
              <a:t>Thời gian thực hiện dự án từ ngày 28/09/2022 đến 24/11/2022 ( giao động khoảng 1 tháng hơn ~ 58 ngày).</a:t>
            </a:r>
          </a:p>
          <a:p>
            <a:pPr>
              <a:lnSpc>
                <a:spcPts val="4967"/>
              </a:lnSpc>
            </a:pPr>
            <a:r>
              <a:rPr lang="en-US" sz="2699" spc="53">
                <a:solidFill>
                  <a:srgbClr val="000000"/>
                </a:solidFill>
                <a:latin typeface="Arimo"/>
              </a:rPr>
              <a:t>Thời gian thực hiện dự án có thể bị thay đổi do các lý do:</a:t>
            </a:r>
          </a:p>
          <a:p>
            <a:pPr marL="582927" lvl="1" indent="-291463">
              <a:lnSpc>
                <a:spcPts val="4967"/>
              </a:lnSpc>
              <a:buFont typeface="Arial"/>
              <a:buChar char="•"/>
            </a:pPr>
            <a:r>
              <a:rPr lang="en-US" sz="2699" spc="53">
                <a:solidFill>
                  <a:srgbClr val="000000"/>
                </a:solidFill>
                <a:latin typeface="Arimo"/>
              </a:rPr>
              <a:t> Năng lực hoạt động thực hiện dự án của thành viên trong nhóm không được như dự tính.</a:t>
            </a:r>
          </a:p>
          <a:p>
            <a:pPr marL="582927" lvl="1" indent="-291463">
              <a:lnSpc>
                <a:spcPts val="4967"/>
              </a:lnSpc>
              <a:buFont typeface="Arial"/>
              <a:buChar char="•"/>
            </a:pPr>
            <a:r>
              <a:rPr lang="en-US" sz="2699" spc="53">
                <a:solidFill>
                  <a:srgbClr val="000000"/>
                </a:solidFill>
                <a:latin typeface="Arimo"/>
              </a:rPr>
              <a:t> Trang thiết bị gặp trục trặc làm chậm tiến độ.</a:t>
            </a:r>
          </a:p>
          <a:p>
            <a:pPr marL="582927" lvl="1" indent="-291463">
              <a:lnSpc>
                <a:spcPts val="4967"/>
              </a:lnSpc>
              <a:buFont typeface="Arial"/>
              <a:buChar char="•"/>
            </a:pPr>
            <a:r>
              <a:rPr lang="en-US" sz="2699" spc="53">
                <a:solidFill>
                  <a:srgbClr val="000000"/>
                </a:solidFill>
                <a:latin typeface="Arimo"/>
              </a:rPr>
              <a:t> Nhà đầu tư đột ngột thay đổi yêu cầu dự án trong khả năng cho phép (nếu không trong khả năng thì yêu cầu thay đổi không được chấp nhận do tính đột ngột không thể đáp ứng được kịp thời).</a:t>
            </a:r>
          </a:p>
          <a:p>
            <a:pPr>
              <a:lnSpc>
                <a:spcPts val="4967"/>
              </a:lnSpc>
            </a:pPr>
            <a:r>
              <a:rPr lang="en-US" sz="2699" spc="53">
                <a:solidFill>
                  <a:srgbClr val="000000"/>
                </a:solidFill>
                <a:latin typeface="Arimo"/>
              </a:rPr>
              <a:t>Ước lượng dự tính thời gian do dự án nhỏ nên nếu có thay đổi cũng không quá lớn vào khoảng 5% (3 ngày).</a:t>
            </a:r>
          </a:p>
        </p:txBody>
      </p:sp>
      <p:pic>
        <p:nvPicPr>
          <p:cNvPr id="5" name="Picture 2">
            <a:extLst>
              <a:ext uri="{FF2B5EF4-FFF2-40B4-BE49-F238E27FC236}">
                <a16:creationId xmlns:a16="http://schemas.microsoft.com/office/drawing/2014/main" id="{45A23451-7B56-434F-851D-58FC8C2FDE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rot="-10800000" flipH="1">
            <a:off x="18592800" y="-2392959"/>
            <a:ext cx="22207859" cy="1267995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6C7ED"/>
        </a:solidFill>
        <a:effectLst/>
      </p:bgPr>
    </p:bg>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14FD8F2F-DE1C-4EBE-9DDD-31E74BC79693}"/>
              </a:ext>
            </a:extLst>
          </p:cNvPr>
          <p:cNvGrpSpPr/>
          <p:nvPr/>
        </p:nvGrpSpPr>
        <p:grpSpPr>
          <a:xfrm rot="7163763">
            <a:off x="-4608200" y="-6338908"/>
            <a:ext cx="26935767" cy="19957209"/>
            <a:chOff x="0" y="0"/>
            <a:chExt cx="6202680" cy="5372100"/>
          </a:xfrm>
        </p:grpSpPr>
        <p:sp>
          <p:nvSpPr>
            <p:cNvPr id="5" name="Freeform 3">
              <a:extLst>
                <a:ext uri="{FF2B5EF4-FFF2-40B4-BE49-F238E27FC236}">
                  <a16:creationId xmlns:a16="http://schemas.microsoft.com/office/drawing/2014/main" id="{42904D0D-767D-454B-AA88-A0B7C9CD7740}"/>
                </a:ext>
              </a:extLst>
            </p:cNvPr>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86C7ED"/>
            </a:solidFill>
          </p:spPr>
        </p:sp>
      </p:grpSp>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rot="-10800000" flipH="1">
            <a:off x="8859684" y="-2218821"/>
            <a:ext cx="22207859" cy="12679959"/>
          </a:xfrm>
          <a:prstGeom prst="rect">
            <a:avLst/>
          </a:prstGeom>
        </p:spPr>
      </p:pic>
      <p:sp>
        <p:nvSpPr>
          <p:cNvPr id="3" name="TextBox 3"/>
          <p:cNvSpPr txBox="1"/>
          <p:nvPr/>
        </p:nvSpPr>
        <p:spPr>
          <a:xfrm>
            <a:off x="1346823" y="2275713"/>
            <a:ext cx="6728854" cy="5602225"/>
          </a:xfrm>
          <a:prstGeom prst="rect">
            <a:avLst/>
          </a:prstGeom>
        </p:spPr>
        <p:txBody>
          <a:bodyPr lIns="0" tIns="0" rIns="0" bIns="0" rtlCol="0" anchor="t">
            <a:spAutoFit/>
          </a:bodyPr>
          <a:lstStyle/>
          <a:p>
            <a:pPr>
              <a:lnSpc>
                <a:spcPts val="4427"/>
              </a:lnSpc>
            </a:pPr>
            <a:r>
              <a:rPr lang="en-US" sz="2699" spc="53">
                <a:solidFill>
                  <a:srgbClr val="FFFFFF"/>
                </a:solidFill>
                <a:latin typeface="Arimo Bold"/>
              </a:rPr>
              <a:t>4. Kinh phí</a:t>
            </a:r>
          </a:p>
          <a:p>
            <a:pPr>
              <a:lnSpc>
                <a:spcPts val="4427"/>
              </a:lnSpc>
            </a:pPr>
            <a:r>
              <a:rPr lang="en-US" sz="2699" spc="53">
                <a:solidFill>
                  <a:srgbClr val="000000"/>
                </a:solidFill>
                <a:latin typeface="Arimo"/>
              </a:rPr>
              <a:t>Tổng kinh phí dự trù : 78.000.000 VND. Trong đó bao gồm</a:t>
            </a:r>
          </a:p>
          <a:p>
            <a:pPr marL="582927" lvl="1" indent="-291463">
              <a:lnSpc>
                <a:spcPts val="4427"/>
              </a:lnSpc>
              <a:buFont typeface="Arial"/>
              <a:buChar char="•"/>
            </a:pPr>
            <a:r>
              <a:rPr lang="en-US" sz="2699" spc="53">
                <a:solidFill>
                  <a:srgbClr val="000000"/>
                </a:solidFill>
                <a:latin typeface="Arimo"/>
              </a:rPr>
              <a:t>Tiền công cho các thành viên trong nhóm.</a:t>
            </a:r>
          </a:p>
          <a:p>
            <a:pPr marL="582927" lvl="1" indent="-291463">
              <a:lnSpc>
                <a:spcPts val="4427"/>
              </a:lnSpc>
              <a:buFont typeface="Arial"/>
              <a:buChar char="•"/>
            </a:pPr>
            <a:r>
              <a:rPr lang="en-US" sz="2699" spc="53">
                <a:solidFill>
                  <a:srgbClr val="000000"/>
                </a:solidFill>
                <a:latin typeface="Arimo"/>
              </a:rPr>
              <a:t>Chi phí sinh hoạt.</a:t>
            </a:r>
          </a:p>
          <a:p>
            <a:pPr marL="582927" lvl="1" indent="-291463">
              <a:lnSpc>
                <a:spcPts val="4427"/>
              </a:lnSpc>
              <a:buFont typeface="Arial"/>
              <a:buChar char="•"/>
            </a:pPr>
            <a:r>
              <a:rPr lang="en-US" sz="2699" spc="53">
                <a:solidFill>
                  <a:srgbClr val="000000"/>
                </a:solidFill>
                <a:latin typeface="Arimo"/>
              </a:rPr>
              <a:t>Chi phí dự phòng 7%.</a:t>
            </a:r>
          </a:p>
          <a:p>
            <a:pPr>
              <a:lnSpc>
                <a:spcPts val="4427"/>
              </a:lnSpc>
            </a:pPr>
            <a:r>
              <a:rPr lang="en-US" sz="2699" spc="53">
                <a:solidFill>
                  <a:srgbClr val="000000"/>
                </a:solidFill>
                <a:latin typeface="Arimo"/>
              </a:rPr>
              <a:t>Dự án khá là nhỏ nhưng thời gian gấp rút nên mức độ sai số ước lượng khoảng 5% (</a:t>
            </a:r>
            <a:r>
              <a:rPr lang="en-US" sz="2699" spc="53">
                <a:solidFill>
                  <a:srgbClr val="000000"/>
                </a:solidFill>
                <a:latin typeface="Arimo Bold"/>
              </a:rPr>
              <a:t>74.100.000 VND – 81.900.000 VND).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608958" y="3437549"/>
          <a:ext cx="14622865" cy="3844443"/>
        </p:xfrm>
        <a:graphic>
          <a:graphicData uri="http://schemas.openxmlformats.org/drawingml/2006/table">
            <a:tbl>
              <a:tblPr/>
              <a:tblGrid>
                <a:gridCol w="3582209">
                  <a:extLst>
                    <a:ext uri="{9D8B030D-6E8A-4147-A177-3AD203B41FA5}">
                      <a16:colId xmlns:a16="http://schemas.microsoft.com/office/drawing/2014/main" val="20000"/>
                    </a:ext>
                  </a:extLst>
                </a:gridCol>
                <a:gridCol w="2357613">
                  <a:extLst>
                    <a:ext uri="{9D8B030D-6E8A-4147-A177-3AD203B41FA5}">
                      <a16:colId xmlns:a16="http://schemas.microsoft.com/office/drawing/2014/main" val="20001"/>
                    </a:ext>
                  </a:extLst>
                </a:gridCol>
                <a:gridCol w="3635350">
                  <a:extLst>
                    <a:ext uri="{9D8B030D-6E8A-4147-A177-3AD203B41FA5}">
                      <a16:colId xmlns:a16="http://schemas.microsoft.com/office/drawing/2014/main" val="20002"/>
                    </a:ext>
                  </a:extLst>
                </a:gridCol>
                <a:gridCol w="5047693">
                  <a:extLst>
                    <a:ext uri="{9D8B030D-6E8A-4147-A177-3AD203B41FA5}">
                      <a16:colId xmlns:a16="http://schemas.microsoft.com/office/drawing/2014/main" val="20003"/>
                    </a:ext>
                  </a:extLst>
                </a:gridCol>
              </a:tblGrid>
              <a:tr h="1281481">
                <a:tc>
                  <a:txBody>
                    <a:bodyPr/>
                    <a:lstStyle/>
                    <a:p>
                      <a:pPr algn="l">
                        <a:defRPr/>
                      </a:pPr>
                      <a:endParaRPr/>
                    </a:p>
                    <a:p>
                      <a:r>
                        <a:rPr lang="en-US"/>
                        <a:t>  Các hạng mục</a:t>
                      </a:r>
                    </a:p>
                    <a:p>
                      <a:r>
                        <a:rPr lang="en-US" sz="2199">
                          <a:solidFill>
                            <a:srgbClr val="1836B2"/>
                          </a:solidFill>
                          <a:latin typeface="Arimo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Số lượng</a:t>
                      </a:r>
                    </a:p>
                    <a:p>
                      <a:r>
                        <a:rPr lang="en-US" sz="2199">
                          <a:solidFill>
                            <a:srgbClr val="1836B2"/>
                          </a:solidFill>
                          <a:latin typeface="Arimo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Đơn giá</a:t>
                      </a:r>
                    </a:p>
                    <a:p>
                      <a:r>
                        <a:rPr lang="en-US" sz="2199">
                          <a:solidFill>
                            <a:srgbClr val="1836B2"/>
                          </a:solidFill>
                          <a:latin typeface="Arimo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Thành tiền</a:t>
                      </a:r>
                    </a:p>
                    <a:p>
                      <a:r>
                        <a:rPr lang="en-US" sz="2199">
                          <a:solidFill>
                            <a:srgbClr val="1836B2"/>
                          </a:solidFill>
                          <a:latin typeface="Arimo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1281481">
                <a:tc>
                  <a:txBody>
                    <a:bodyPr/>
                    <a:lstStyle/>
                    <a:p>
                      <a:pPr algn="l">
                        <a:defRPr/>
                      </a:pPr>
                      <a:endParaRPr/>
                    </a:p>
                    <a:p>
                      <a:r>
                        <a:rPr lang="en-US"/>
                        <a:t>  Máy chủ CSDL</a:t>
                      </a:r>
                    </a:p>
                    <a:p>
                      <a:r>
                        <a:rPr lang="en-US" sz="21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1</a:t>
                      </a:r>
                    </a:p>
                    <a:p>
                      <a:r>
                        <a:rPr lang="en-US" sz="21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15.000.000đ</a:t>
                      </a:r>
                    </a:p>
                    <a:p>
                      <a:r>
                        <a:rPr lang="en-US" sz="21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15.000.000đ</a:t>
                      </a:r>
                    </a:p>
                    <a:p>
                      <a:r>
                        <a:rPr lang="en-US" sz="21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1"/>
                  </a:ext>
                </a:extLst>
              </a:tr>
              <a:tr h="1281481">
                <a:tc gridSpan="3">
                  <a:txBody>
                    <a:bodyPr/>
                    <a:lstStyle/>
                    <a:p>
                      <a:pPr algn="l">
                        <a:defRPr/>
                      </a:pPr>
                      <a:endParaRPr/>
                    </a:p>
                    <a:p>
                      <a:r>
                        <a:rPr lang="en-US"/>
                        <a:t>  Tổng chi phí:</a:t>
                      </a:r>
                    </a:p>
                    <a:p>
                      <a:r>
                        <a:rPr lang="en-US" sz="21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hMerge="1">
                  <a:txBody>
                    <a:bodyPr/>
                    <a:lstStyle/>
                    <a:p>
                      <a:pPr algn="l">
                        <a:defRPr/>
                      </a:pPr>
                      <a:endParaRPr/>
                    </a:p>
                    <a:p>
                      <a:r>
                        <a:rPr lang="en-US"/>
                        <a:t>  Tổng chi phí:</a:t>
                      </a:r>
                    </a:p>
                    <a:p>
                      <a:r>
                        <a:rPr lang="en-US" sz="21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hMerge="1">
                  <a:txBody>
                    <a:bodyPr/>
                    <a:lstStyle/>
                    <a:p>
                      <a:pPr algn="l">
                        <a:defRPr/>
                      </a:pPr>
                      <a:endParaRPr/>
                    </a:p>
                    <a:p>
                      <a:r>
                        <a:rPr lang="en-US"/>
                        <a:t>  Tổng chi phí:</a:t>
                      </a:r>
                    </a:p>
                    <a:p>
                      <a:r>
                        <a:rPr lang="en-US" sz="21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15.000.000đ</a:t>
                      </a:r>
                    </a:p>
                    <a:p>
                      <a:r>
                        <a:rPr lang="en-US" sz="21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1970091" y="2216932"/>
            <a:ext cx="3832622" cy="398145"/>
          </a:xfrm>
          <a:prstGeom prst="rect">
            <a:avLst/>
          </a:prstGeom>
        </p:spPr>
        <p:txBody>
          <a:bodyPr lIns="0" tIns="0" rIns="0" bIns="0" rtlCol="0" anchor="t">
            <a:spAutoFit/>
          </a:bodyPr>
          <a:lstStyle/>
          <a:p>
            <a:pPr algn="ctr">
              <a:lnSpc>
                <a:spcPts val="3119"/>
              </a:lnSpc>
              <a:spcBef>
                <a:spcPct val="0"/>
              </a:spcBef>
            </a:pPr>
            <a:r>
              <a:rPr lang="en-US" sz="2399" spc="47">
                <a:solidFill>
                  <a:srgbClr val="000000"/>
                </a:solidFill>
                <a:latin typeface="Arimo Bold"/>
              </a:rPr>
              <a:t>a. Chi phí nguyên vật liệu</a:t>
            </a:r>
          </a:p>
        </p:txBody>
      </p:sp>
      <p:sp>
        <p:nvSpPr>
          <p:cNvPr id="4" name="TextBox 4"/>
          <p:cNvSpPr txBox="1"/>
          <p:nvPr/>
        </p:nvSpPr>
        <p:spPr>
          <a:xfrm>
            <a:off x="1028700" y="1601644"/>
            <a:ext cx="6311861" cy="451485"/>
          </a:xfrm>
          <a:prstGeom prst="rect">
            <a:avLst/>
          </a:prstGeom>
        </p:spPr>
        <p:txBody>
          <a:bodyPr lIns="0" tIns="0" rIns="0" bIns="0" rtlCol="0" anchor="t">
            <a:spAutoFit/>
          </a:bodyPr>
          <a:lstStyle/>
          <a:p>
            <a:pPr algn="ctr">
              <a:lnSpc>
                <a:spcPts val="3509"/>
              </a:lnSpc>
              <a:spcBef>
                <a:spcPct val="0"/>
              </a:spcBef>
            </a:pPr>
            <a:r>
              <a:rPr lang="en-US" sz="2699" spc="53">
                <a:solidFill>
                  <a:srgbClr val="1836B2"/>
                </a:solidFill>
                <a:latin typeface="Arimo Bold"/>
              </a:rPr>
              <a:t>5. Lập kế hoạch về quản lí tài nguyên</a:t>
            </a:r>
          </a:p>
        </p:txBody>
      </p:sp>
      <p:grpSp>
        <p:nvGrpSpPr>
          <p:cNvPr id="5" name="Group 5"/>
          <p:cNvGrpSpPr/>
          <p:nvPr/>
        </p:nvGrpSpPr>
        <p:grpSpPr>
          <a:xfrm rot="-10800000">
            <a:off x="229739" y="9532970"/>
            <a:ext cx="18058261" cy="1508060"/>
            <a:chOff x="0" y="0"/>
            <a:chExt cx="64328209" cy="5372100"/>
          </a:xfrm>
        </p:grpSpPr>
        <p:sp>
          <p:nvSpPr>
            <p:cNvPr id="6" name="Freeform 6"/>
            <p:cNvSpPr/>
            <p:nvPr/>
          </p:nvSpPr>
          <p:spPr>
            <a:xfrm>
              <a:off x="0" y="0"/>
              <a:ext cx="64328210" cy="5372100"/>
            </a:xfrm>
            <a:custGeom>
              <a:avLst/>
              <a:gdLst/>
              <a:ahLst/>
              <a:cxnLst/>
              <a:rect l="l" t="t" r="r" b="b"/>
              <a:pathLst>
                <a:path w="64328210" h="5372100">
                  <a:moveTo>
                    <a:pt x="62777539" y="0"/>
                  </a:moveTo>
                  <a:lnTo>
                    <a:pt x="1550670" y="0"/>
                  </a:lnTo>
                  <a:lnTo>
                    <a:pt x="0" y="2686050"/>
                  </a:lnTo>
                  <a:lnTo>
                    <a:pt x="1550670" y="5372100"/>
                  </a:lnTo>
                  <a:lnTo>
                    <a:pt x="62777539" y="5372100"/>
                  </a:lnTo>
                  <a:lnTo>
                    <a:pt x="64328210" y="2686050"/>
                  </a:lnTo>
                  <a:lnTo>
                    <a:pt x="62777539" y="0"/>
                  </a:lnTo>
                  <a:close/>
                </a:path>
              </a:pathLst>
            </a:custGeom>
            <a:solidFill>
              <a:srgbClr val="A066CB"/>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232967" y="2421064"/>
          <a:ext cx="13904753" cy="5444871"/>
        </p:xfrm>
        <a:graphic>
          <a:graphicData uri="http://schemas.openxmlformats.org/drawingml/2006/table">
            <a:tbl>
              <a:tblPr/>
              <a:tblGrid>
                <a:gridCol w="3274435">
                  <a:extLst>
                    <a:ext uri="{9D8B030D-6E8A-4147-A177-3AD203B41FA5}">
                      <a16:colId xmlns:a16="http://schemas.microsoft.com/office/drawing/2014/main" val="20000"/>
                    </a:ext>
                  </a:extLst>
                </a:gridCol>
                <a:gridCol w="2002479">
                  <a:extLst>
                    <a:ext uri="{9D8B030D-6E8A-4147-A177-3AD203B41FA5}">
                      <a16:colId xmlns:a16="http://schemas.microsoft.com/office/drawing/2014/main" val="20001"/>
                    </a:ext>
                  </a:extLst>
                </a:gridCol>
                <a:gridCol w="3267501">
                  <a:extLst>
                    <a:ext uri="{9D8B030D-6E8A-4147-A177-3AD203B41FA5}">
                      <a16:colId xmlns:a16="http://schemas.microsoft.com/office/drawing/2014/main" val="20002"/>
                    </a:ext>
                  </a:extLst>
                </a:gridCol>
                <a:gridCol w="1942239">
                  <a:extLst>
                    <a:ext uri="{9D8B030D-6E8A-4147-A177-3AD203B41FA5}">
                      <a16:colId xmlns:a16="http://schemas.microsoft.com/office/drawing/2014/main" val="20003"/>
                    </a:ext>
                  </a:extLst>
                </a:gridCol>
                <a:gridCol w="3418099">
                  <a:extLst>
                    <a:ext uri="{9D8B030D-6E8A-4147-A177-3AD203B41FA5}">
                      <a16:colId xmlns:a16="http://schemas.microsoft.com/office/drawing/2014/main" val="20004"/>
                    </a:ext>
                  </a:extLst>
                </a:gridCol>
              </a:tblGrid>
              <a:tr h="1911603">
                <a:tc>
                  <a:txBody>
                    <a:bodyPr/>
                    <a:lstStyle/>
                    <a:p>
                      <a:pPr algn="l">
                        <a:defRPr/>
                      </a:pPr>
                      <a:endParaRPr/>
                    </a:p>
                    <a:p>
                      <a:r>
                        <a:rPr lang="en-US"/>
                        <a:t>  Các hạng mục</a:t>
                      </a:r>
                    </a:p>
                    <a:p>
                      <a:r>
                        <a:rPr lang="en-US" sz="2000">
                          <a:solidFill>
                            <a:srgbClr val="1836B2"/>
                          </a:solidFill>
                          <a:latin typeface="Fira Sans Medium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Số lượng</a:t>
                      </a:r>
                    </a:p>
                    <a:p>
                      <a:r>
                        <a:rPr lang="en-US" sz="2000">
                          <a:solidFill>
                            <a:srgbClr val="1836B2"/>
                          </a:solidFill>
                          <a:latin typeface="Fira Sans Medium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Đơn giá</a:t>
                      </a:r>
                    </a:p>
                    <a:p>
                      <a:r>
                        <a:rPr lang="en-US" sz="2000">
                          <a:solidFill>
                            <a:srgbClr val="1836B2"/>
                          </a:solidFill>
                          <a:latin typeface="Fira Sans Medium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Thời gian</a:t>
                      </a:r>
                    </a:p>
                    <a:p>
                      <a:r>
                        <a:rPr lang="en-US" sz="2000">
                          <a:solidFill>
                            <a:srgbClr val="1836B2"/>
                          </a:solidFill>
                          <a:latin typeface="Fira Sans Medium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Thành tiền</a:t>
                      </a:r>
                    </a:p>
                    <a:p>
                      <a:r>
                        <a:rPr lang="en-US" sz="2000">
                          <a:solidFill>
                            <a:srgbClr val="1836B2"/>
                          </a:solidFill>
                          <a:latin typeface="Fira Sans Medium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1177756">
                <a:tc>
                  <a:txBody>
                    <a:bodyPr/>
                    <a:lstStyle/>
                    <a:p>
                      <a:pPr algn="l">
                        <a:defRPr/>
                      </a:pPr>
                      <a:endParaRPr/>
                    </a:p>
                    <a:p>
                      <a:r>
                        <a:rPr lang="en-US"/>
                        <a:t>  Tiền mạng</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1</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220.000đ/tháng</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 2 tháng</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440.000đ</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1"/>
                  </a:ext>
                </a:extLst>
              </a:tr>
              <a:tr h="1177756">
                <a:tc>
                  <a:txBody>
                    <a:bodyPr/>
                    <a:lstStyle/>
                    <a:p>
                      <a:pPr algn="l">
                        <a:defRPr/>
                      </a:pPr>
                      <a:endParaRPr/>
                    </a:p>
                    <a:p>
                      <a:r>
                        <a:rPr lang="en-US"/>
                        <a:t>  Dây mạng</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1</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100.000đ</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100.000đ</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2"/>
                  </a:ext>
                </a:extLst>
              </a:tr>
              <a:tr h="1177756">
                <a:tc gridSpan="4">
                  <a:txBody>
                    <a:bodyPr/>
                    <a:lstStyle/>
                    <a:p>
                      <a:pPr algn="l">
                        <a:defRPr/>
                      </a:pPr>
                      <a:endParaRPr/>
                    </a:p>
                    <a:p>
                      <a:r>
                        <a:rPr lang="en-US"/>
                        <a:t>  Tổng chi phí:</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hMerge="1">
                  <a:txBody>
                    <a:bodyPr/>
                    <a:lstStyle/>
                    <a:p>
                      <a:pPr algn="l">
                        <a:defRPr/>
                      </a:pPr>
                      <a:endParaRPr/>
                    </a:p>
                    <a:p>
                      <a:r>
                        <a:rPr lang="en-US"/>
                        <a:t>  Tổng chi phí:</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hMerge="1">
                  <a:txBody>
                    <a:bodyPr/>
                    <a:lstStyle/>
                    <a:p>
                      <a:pPr algn="l">
                        <a:defRPr/>
                      </a:pPr>
                      <a:endParaRPr/>
                    </a:p>
                    <a:p>
                      <a:r>
                        <a:rPr lang="en-US"/>
                        <a:t>  Tổng chi phí:</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hMerge="1">
                  <a:txBody>
                    <a:bodyPr/>
                    <a:lstStyle/>
                    <a:p>
                      <a:pPr algn="l">
                        <a:defRPr/>
                      </a:pPr>
                      <a:endParaRPr/>
                    </a:p>
                    <a:p>
                      <a:r>
                        <a:rPr lang="en-US"/>
                        <a:t>  Tổng chi phí:</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540.000đ</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2114976" y="1563505"/>
            <a:ext cx="3718203" cy="398145"/>
          </a:xfrm>
          <a:prstGeom prst="rect">
            <a:avLst/>
          </a:prstGeom>
        </p:spPr>
        <p:txBody>
          <a:bodyPr lIns="0" tIns="0" rIns="0" bIns="0" rtlCol="0" anchor="t">
            <a:spAutoFit/>
          </a:bodyPr>
          <a:lstStyle/>
          <a:p>
            <a:pPr algn="ctr">
              <a:lnSpc>
                <a:spcPts val="3119"/>
              </a:lnSpc>
              <a:spcBef>
                <a:spcPct val="0"/>
              </a:spcBef>
            </a:pPr>
            <a:r>
              <a:rPr lang="en-US" sz="2399" spc="47">
                <a:solidFill>
                  <a:srgbClr val="000000"/>
                </a:solidFill>
                <a:latin typeface="Arimo Bold"/>
              </a:rPr>
              <a:t>b. Chi phí cơ sở vật chất</a:t>
            </a:r>
          </a:p>
        </p:txBody>
      </p:sp>
      <p:grpSp>
        <p:nvGrpSpPr>
          <p:cNvPr id="4" name="Group 4"/>
          <p:cNvGrpSpPr/>
          <p:nvPr/>
        </p:nvGrpSpPr>
        <p:grpSpPr>
          <a:xfrm rot="-10800000">
            <a:off x="229739" y="9532970"/>
            <a:ext cx="18058261" cy="1508060"/>
            <a:chOff x="0" y="0"/>
            <a:chExt cx="64328209" cy="5372100"/>
          </a:xfrm>
        </p:grpSpPr>
        <p:sp>
          <p:nvSpPr>
            <p:cNvPr id="5" name="Freeform 5"/>
            <p:cNvSpPr/>
            <p:nvPr/>
          </p:nvSpPr>
          <p:spPr>
            <a:xfrm>
              <a:off x="0" y="0"/>
              <a:ext cx="64328210" cy="5372100"/>
            </a:xfrm>
            <a:custGeom>
              <a:avLst/>
              <a:gdLst/>
              <a:ahLst/>
              <a:cxnLst/>
              <a:rect l="l" t="t" r="r" b="b"/>
              <a:pathLst>
                <a:path w="64328210" h="5372100">
                  <a:moveTo>
                    <a:pt x="62777539" y="0"/>
                  </a:moveTo>
                  <a:lnTo>
                    <a:pt x="1550670" y="0"/>
                  </a:lnTo>
                  <a:lnTo>
                    <a:pt x="0" y="2686050"/>
                  </a:lnTo>
                  <a:lnTo>
                    <a:pt x="1550670" y="5372100"/>
                  </a:lnTo>
                  <a:lnTo>
                    <a:pt x="62777539" y="5372100"/>
                  </a:lnTo>
                  <a:lnTo>
                    <a:pt x="64328210" y="2686050"/>
                  </a:lnTo>
                  <a:lnTo>
                    <a:pt x="62777539" y="0"/>
                  </a:lnTo>
                  <a:close/>
                </a:path>
              </a:pathLst>
            </a:custGeom>
            <a:solidFill>
              <a:srgbClr val="A066CB"/>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973000"/>
          <a:ext cx="15329074" cy="6117802"/>
        </p:xfrm>
        <a:graphic>
          <a:graphicData uri="http://schemas.openxmlformats.org/drawingml/2006/table">
            <a:tbl>
              <a:tblPr/>
              <a:tblGrid>
                <a:gridCol w="1589948">
                  <a:extLst>
                    <a:ext uri="{9D8B030D-6E8A-4147-A177-3AD203B41FA5}">
                      <a16:colId xmlns:a16="http://schemas.microsoft.com/office/drawing/2014/main" val="20000"/>
                    </a:ext>
                  </a:extLst>
                </a:gridCol>
                <a:gridCol w="2337050">
                  <a:extLst>
                    <a:ext uri="{9D8B030D-6E8A-4147-A177-3AD203B41FA5}">
                      <a16:colId xmlns:a16="http://schemas.microsoft.com/office/drawing/2014/main" val="20001"/>
                    </a:ext>
                  </a:extLst>
                </a:gridCol>
                <a:gridCol w="7224229">
                  <a:extLst>
                    <a:ext uri="{9D8B030D-6E8A-4147-A177-3AD203B41FA5}">
                      <a16:colId xmlns:a16="http://schemas.microsoft.com/office/drawing/2014/main" val="20002"/>
                    </a:ext>
                  </a:extLst>
                </a:gridCol>
                <a:gridCol w="4177847">
                  <a:extLst>
                    <a:ext uri="{9D8B030D-6E8A-4147-A177-3AD203B41FA5}">
                      <a16:colId xmlns:a16="http://schemas.microsoft.com/office/drawing/2014/main" val="20003"/>
                    </a:ext>
                  </a:extLst>
                </a:gridCol>
              </a:tblGrid>
              <a:tr h="1531152">
                <a:tc>
                  <a:txBody>
                    <a:bodyPr/>
                    <a:lstStyle/>
                    <a:p>
                      <a:pPr algn="l">
                        <a:defRPr/>
                      </a:pPr>
                      <a:endParaRPr/>
                    </a:p>
                    <a:p>
                      <a:r>
                        <a:rPr lang="en-US"/>
                        <a:t>  STT</a:t>
                      </a:r>
                    </a:p>
                    <a:p>
                      <a:r>
                        <a:rPr lang="en-US" sz="2000">
                          <a:solidFill>
                            <a:srgbClr val="1836B2"/>
                          </a:solidFill>
                          <a:latin typeface="Fira Sans Medium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Họ</a:t>
                      </a:r>
                    </a:p>
                    <a:p>
                      <a:r>
                        <a:rPr lang="en-US"/>
                        <a:t>  tên</a:t>
                      </a:r>
                    </a:p>
                    <a:p>
                      <a:r>
                        <a:rPr lang="en-US" sz="2000">
                          <a:solidFill>
                            <a:srgbClr val="1836B2"/>
                          </a:solidFill>
                          <a:latin typeface="Fira Sans Medium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Vị</a:t>
                      </a:r>
                    </a:p>
                    <a:p>
                      <a:r>
                        <a:rPr lang="en-US"/>
                        <a:t>  trí</a:t>
                      </a:r>
                    </a:p>
                    <a:p>
                      <a:r>
                        <a:rPr lang="en-US" sz="2000">
                          <a:solidFill>
                            <a:srgbClr val="1836B2"/>
                          </a:solidFill>
                          <a:latin typeface="Fira Sans Medium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Lương</a:t>
                      </a:r>
                    </a:p>
                    <a:p>
                      <a:r>
                        <a:rPr lang="en-US"/>
                        <a:t>  (VND/ngày)</a:t>
                      </a:r>
                    </a:p>
                    <a:p>
                      <a:r>
                        <a:rPr lang="en-US" sz="2000">
                          <a:solidFill>
                            <a:srgbClr val="1836B2"/>
                          </a:solidFill>
                          <a:latin typeface="Fira Sans Medium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1531208">
                <a:tc>
                  <a:txBody>
                    <a:bodyPr/>
                    <a:lstStyle/>
                    <a:p>
                      <a:pPr algn="l">
                        <a:defRPr/>
                      </a:pPr>
                      <a:endParaRPr/>
                    </a:p>
                    <a:p>
                      <a:r>
                        <a:rPr lang="en-US"/>
                        <a:t>  1</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Hoàng Minh Tâm</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Project Manager,</a:t>
                      </a:r>
                    </a:p>
                    <a:p>
                      <a:r>
                        <a:rPr lang="en-US"/>
                        <a:t>  Developer, Designer, Tester</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200.000đ/Ngày</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1"/>
                  </a:ext>
                </a:extLst>
              </a:tr>
              <a:tr h="1527735">
                <a:tc>
                  <a:txBody>
                    <a:bodyPr/>
                    <a:lstStyle/>
                    <a:p>
                      <a:pPr algn="l">
                        <a:defRPr/>
                      </a:pPr>
                      <a:endParaRPr/>
                    </a:p>
                    <a:p>
                      <a:r>
                        <a:rPr lang="en-US"/>
                        <a:t>  2</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Nguyễn Việt Hưng</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Developer,</a:t>
                      </a:r>
                    </a:p>
                    <a:p>
                      <a:r>
                        <a:rPr lang="en-US"/>
                        <a:t>  Designer, Tester</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100.000/đ/Ngày</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2"/>
                  </a:ext>
                </a:extLst>
              </a:tr>
              <a:tr h="1527707">
                <a:tc>
                  <a:txBody>
                    <a:bodyPr/>
                    <a:lstStyle/>
                    <a:p>
                      <a:pPr algn="l">
                        <a:defRPr/>
                      </a:pPr>
                      <a:endParaRPr/>
                    </a:p>
                    <a:p>
                      <a:r>
                        <a:rPr lang="en-US"/>
                        <a:t>  3</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Đỗ Tuấn Kiệt</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Developer, Designer,</a:t>
                      </a:r>
                    </a:p>
                    <a:p>
                      <a:r>
                        <a:rPr lang="en-US"/>
                        <a:t>  Tester</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100.000/đ/Ngày</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1479463" y="1349340"/>
            <a:ext cx="15329074" cy="1457960"/>
          </a:xfrm>
          <a:prstGeom prst="rect">
            <a:avLst/>
          </a:prstGeom>
        </p:spPr>
        <p:txBody>
          <a:bodyPr lIns="0" tIns="0" rIns="0" bIns="0" rtlCol="0" anchor="t">
            <a:spAutoFit/>
          </a:bodyPr>
          <a:lstStyle/>
          <a:p>
            <a:pPr>
              <a:lnSpc>
                <a:spcPts val="2859"/>
              </a:lnSpc>
              <a:spcBef>
                <a:spcPct val="0"/>
              </a:spcBef>
            </a:pPr>
            <a:r>
              <a:rPr lang="en-US" sz="2199" spc="43">
                <a:solidFill>
                  <a:srgbClr val="000000"/>
                </a:solidFill>
                <a:latin typeface="Arimo"/>
              </a:rPr>
              <a:t>Lương thành viên được tính theo đơn vị ngày với thời lượng 8h/ngày.</a:t>
            </a:r>
          </a:p>
          <a:p>
            <a:pPr>
              <a:lnSpc>
                <a:spcPts val="2859"/>
              </a:lnSpc>
              <a:spcBef>
                <a:spcPct val="0"/>
              </a:spcBef>
            </a:pPr>
            <a:r>
              <a:rPr lang="en-US" sz="2199" spc="43">
                <a:solidFill>
                  <a:srgbClr val="000000"/>
                </a:solidFill>
                <a:latin typeface="Arimo"/>
              </a:rPr>
              <a:t>Năng lực thành viên trong nhóm có thể khác nhau nhưng do quy mô dự án khá là nhỏ và trong quá trình làm việc các thành viên sẽ giúp đỡ nhau để hoàn thành công việc nên mức lương của các thành viên trong nhóm là như nhau ngoại trừ quản lí dự án.</a:t>
            </a:r>
          </a:p>
        </p:txBody>
      </p:sp>
      <p:sp>
        <p:nvSpPr>
          <p:cNvPr id="4" name="TextBox 4"/>
          <p:cNvSpPr txBox="1"/>
          <p:nvPr/>
        </p:nvSpPr>
        <p:spPr>
          <a:xfrm>
            <a:off x="1027919" y="823595"/>
            <a:ext cx="4507825" cy="398145"/>
          </a:xfrm>
          <a:prstGeom prst="rect">
            <a:avLst/>
          </a:prstGeom>
        </p:spPr>
        <p:txBody>
          <a:bodyPr lIns="0" tIns="0" rIns="0" bIns="0" rtlCol="0" anchor="t">
            <a:spAutoFit/>
          </a:bodyPr>
          <a:lstStyle/>
          <a:p>
            <a:pPr algn="ctr">
              <a:lnSpc>
                <a:spcPts val="3119"/>
              </a:lnSpc>
              <a:spcBef>
                <a:spcPct val="0"/>
              </a:spcBef>
            </a:pPr>
            <a:r>
              <a:rPr lang="en-US" sz="2399" spc="47">
                <a:solidFill>
                  <a:srgbClr val="000000"/>
                </a:solidFill>
                <a:latin typeface="Arimo Bold"/>
              </a:rPr>
              <a:t>c. Bảng tính lương thành viên</a:t>
            </a:r>
          </a:p>
        </p:txBody>
      </p:sp>
      <p:grpSp>
        <p:nvGrpSpPr>
          <p:cNvPr id="5" name="Group 5"/>
          <p:cNvGrpSpPr/>
          <p:nvPr/>
        </p:nvGrpSpPr>
        <p:grpSpPr>
          <a:xfrm rot="-10800000">
            <a:off x="229739" y="9532970"/>
            <a:ext cx="18058261" cy="1508060"/>
            <a:chOff x="0" y="0"/>
            <a:chExt cx="64328209" cy="5372100"/>
          </a:xfrm>
        </p:grpSpPr>
        <p:sp>
          <p:nvSpPr>
            <p:cNvPr id="6" name="Freeform 6"/>
            <p:cNvSpPr/>
            <p:nvPr/>
          </p:nvSpPr>
          <p:spPr>
            <a:xfrm>
              <a:off x="0" y="0"/>
              <a:ext cx="64328210" cy="5372100"/>
            </a:xfrm>
            <a:custGeom>
              <a:avLst/>
              <a:gdLst/>
              <a:ahLst/>
              <a:cxnLst/>
              <a:rect l="l" t="t" r="r" b="b"/>
              <a:pathLst>
                <a:path w="64328210" h="5372100">
                  <a:moveTo>
                    <a:pt x="62777539" y="0"/>
                  </a:moveTo>
                  <a:lnTo>
                    <a:pt x="1550670" y="0"/>
                  </a:lnTo>
                  <a:lnTo>
                    <a:pt x="0" y="2686050"/>
                  </a:lnTo>
                  <a:lnTo>
                    <a:pt x="1550670" y="5372100"/>
                  </a:lnTo>
                  <a:lnTo>
                    <a:pt x="62777539" y="5372100"/>
                  </a:lnTo>
                  <a:lnTo>
                    <a:pt x="64328210" y="2686050"/>
                  </a:lnTo>
                  <a:lnTo>
                    <a:pt x="62777539" y="0"/>
                  </a:lnTo>
                  <a:close/>
                </a:path>
              </a:pathLst>
            </a:custGeom>
            <a:solidFill>
              <a:srgbClr val="A066CB"/>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801160" y="1829011"/>
          <a:ext cx="14468132" cy="5761864"/>
        </p:xfrm>
        <a:graphic>
          <a:graphicData uri="http://schemas.openxmlformats.org/drawingml/2006/table">
            <a:tbl>
              <a:tblPr/>
              <a:tblGrid>
                <a:gridCol w="1202548">
                  <a:extLst>
                    <a:ext uri="{9D8B030D-6E8A-4147-A177-3AD203B41FA5}">
                      <a16:colId xmlns:a16="http://schemas.microsoft.com/office/drawing/2014/main" val="20000"/>
                    </a:ext>
                  </a:extLst>
                </a:gridCol>
                <a:gridCol w="3760708">
                  <a:extLst>
                    <a:ext uri="{9D8B030D-6E8A-4147-A177-3AD203B41FA5}">
                      <a16:colId xmlns:a16="http://schemas.microsoft.com/office/drawing/2014/main" val="20001"/>
                    </a:ext>
                  </a:extLst>
                </a:gridCol>
                <a:gridCol w="1579540">
                  <a:extLst>
                    <a:ext uri="{9D8B030D-6E8A-4147-A177-3AD203B41FA5}">
                      <a16:colId xmlns:a16="http://schemas.microsoft.com/office/drawing/2014/main" val="20002"/>
                    </a:ext>
                  </a:extLst>
                </a:gridCol>
                <a:gridCol w="3168292">
                  <a:extLst>
                    <a:ext uri="{9D8B030D-6E8A-4147-A177-3AD203B41FA5}">
                      <a16:colId xmlns:a16="http://schemas.microsoft.com/office/drawing/2014/main" val="20003"/>
                    </a:ext>
                  </a:extLst>
                </a:gridCol>
                <a:gridCol w="4757044">
                  <a:extLst>
                    <a:ext uri="{9D8B030D-6E8A-4147-A177-3AD203B41FA5}">
                      <a16:colId xmlns:a16="http://schemas.microsoft.com/office/drawing/2014/main" val="20004"/>
                    </a:ext>
                  </a:extLst>
                </a:gridCol>
              </a:tblGrid>
              <a:tr h="1531596">
                <a:tc>
                  <a:txBody>
                    <a:bodyPr/>
                    <a:lstStyle/>
                    <a:p>
                      <a:pPr algn="l">
                        <a:defRPr/>
                      </a:pPr>
                      <a:endParaRPr/>
                    </a:p>
                    <a:p>
                      <a:r>
                        <a:rPr lang="en-US"/>
                        <a:t>  STT</a:t>
                      </a:r>
                    </a:p>
                    <a:p>
                      <a:r>
                        <a:rPr lang="en-US" sz="2000">
                          <a:solidFill>
                            <a:srgbClr val="1836B2"/>
                          </a:solidFill>
                          <a:latin typeface="Fira Sans Medium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Các</a:t>
                      </a:r>
                    </a:p>
                    <a:p>
                      <a:r>
                        <a:rPr lang="en-US"/>
                        <a:t>  hạng mục</a:t>
                      </a:r>
                    </a:p>
                    <a:p>
                      <a:r>
                        <a:rPr lang="en-US" sz="2000">
                          <a:solidFill>
                            <a:srgbClr val="1836B2"/>
                          </a:solidFill>
                          <a:latin typeface="Fira Sans Medium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Số</a:t>
                      </a:r>
                    </a:p>
                    <a:p>
                      <a:r>
                        <a:rPr lang="en-US"/>
                        <a:t>  lượng</a:t>
                      </a:r>
                    </a:p>
                    <a:p>
                      <a:r>
                        <a:rPr lang="en-US" sz="2000">
                          <a:solidFill>
                            <a:srgbClr val="1836B2"/>
                          </a:solidFill>
                          <a:latin typeface="Fira Sans Medium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Đơn</a:t>
                      </a:r>
                    </a:p>
                    <a:p>
                      <a:r>
                        <a:rPr lang="en-US"/>
                        <a:t>  giá</a:t>
                      </a:r>
                    </a:p>
                    <a:p>
                      <a:r>
                        <a:rPr lang="en-US" sz="2000">
                          <a:solidFill>
                            <a:srgbClr val="1836B2"/>
                          </a:solidFill>
                          <a:latin typeface="Fira Sans Medium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Thành</a:t>
                      </a:r>
                    </a:p>
                    <a:p>
                      <a:r>
                        <a:rPr lang="en-US"/>
                        <a:t>  tiền</a:t>
                      </a:r>
                    </a:p>
                    <a:p>
                      <a:r>
                        <a:rPr lang="en-US" sz="2000">
                          <a:solidFill>
                            <a:srgbClr val="1836B2"/>
                          </a:solidFill>
                          <a:latin typeface="Fira Sans Medium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1528150">
                <a:tc>
                  <a:txBody>
                    <a:bodyPr/>
                    <a:lstStyle/>
                    <a:p>
                      <a:pPr algn="l">
                        <a:defRPr/>
                      </a:pPr>
                      <a:endParaRPr/>
                    </a:p>
                    <a:p>
                      <a:r>
                        <a:rPr lang="en-US"/>
                        <a:t>  1</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Chi phí</a:t>
                      </a:r>
                    </a:p>
                    <a:p>
                      <a:r>
                        <a:rPr lang="en-US"/>
                        <a:t>  đi lại và cài đặt dự án</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3</a:t>
                      </a:r>
                    </a:p>
                    <a:p>
                      <a:r>
                        <a:rPr lang="en-US"/>
                        <a:t>  X1 buổi</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100.000đ/người/buổi</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300.000đ</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1"/>
                  </a:ext>
                </a:extLst>
              </a:tr>
              <a:tr h="1528150">
                <a:tc>
                  <a:txBody>
                    <a:bodyPr/>
                    <a:lstStyle/>
                    <a:p>
                      <a:pPr algn="l">
                        <a:defRPr/>
                      </a:pPr>
                      <a:endParaRPr/>
                    </a:p>
                    <a:p>
                      <a:r>
                        <a:rPr lang="en-US"/>
                        <a:t>  2</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Chi phí</a:t>
                      </a:r>
                    </a:p>
                    <a:p>
                      <a:r>
                        <a:rPr lang="en-US"/>
                        <a:t>  liên lạc trao đổi với nhau</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3</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300.000đ</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900.000đ</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2"/>
                  </a:ext>
                </a:extLst>
              </a:tr>
              <a:tr h="1173968">
                <a:tc gridSpan="4">
                  <a:txBody>
                    <a:bodyPr/>
                    <a:lstStyle/>
                    <a:p>
                      <a:pPr algn="l">
                        <a:defRPr/>
                      </a:pPr>
                      <a:endParaRPr/>
                    </a:p>
                    <a:p>
                      <a:r>
                        <a:rPr lang="en-US"/>
                        <a:t>  Tổng chi phí:</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hMerge="1">
                  <a:txBody>
                    <a:bodyPr/>
                    <a:lstStyle/>
                    <a:p>
                      <a:pPr algn="l">
                        <a:defRPr/>
                      </a:pPr>
                      <a:endParaRPr/>
                    </a:p>
                    <a:p>
                      <a:r>
                        <a:rPr lang="en-US"/>
                        <a:t>  Tổng chi phí:</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hMerge="1">
                  <a:txBody>
                    <a:bodyPr/>
                    <a:lstStyle/>
                    <a:p>
                      <a:pPr algn="l">
                        <a:defRPr/>
                      </a:pPr>
                      <a:endParaRPr/>
                    </a:p>
                    <a:p>
                      <a:r>
                        <a:rPr lang="en-US"/>
                        <a:t>  Tổng chi phí:</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hMerge="1">
                  <a:txBody>
                    <a:bodyPr/>
                    <a:lstStyle/>
                    <a:p>
                      <a:pPr algn="l">
                        <a:defRPr/>
                      </a:pPr>
                      <a:endParaRPr/>
                    </a:p>
                    <a:p>
                      <a:r>
                        <a:rPr lang="en-US"/>
                        <a:t>  Tổng chi phí:</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1.200.000đ</a:t>
                      </a:r>
                    </a:p>
                    <a:p>
                      <a:r>
                        <a:rPr lang="en-US" sz="2000">
                          <a:solidFill>
                            <a:srgbClr val="000000"/>
                          </a:solidFill>
                          <a:latin typeface="Fira Sans Medium"/>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1596551" y="990600"/>
            <a:ext cx="2948821" cy="398145"/>
          </a:xfrm>
          <a:prstGeom prst="rect">
            <a:avLst/>
          </a:prstGeom>
        </p:spPr>
        <p:txBody>
          <a:bodyPr lIns="0" tIns="0" rIns="0" bIns="0" rtlCol="0" anchor="t">
            <a:spAutoFit/>
          </a:bodyPr>
          <a:lstStyle/>
          <a:p>
            <a:pPr algn="ctr">
              <a:lnSpc>
                <a:spcPts val="3119"/>
              </a:lnSpc>
              <a:spcBef>
                <a:spcPct val="0"/>
              </a:spcBef>
            </a:pPr>
            <a:r>
              <a:rPr lang="en-US" sz="2399" spc="47">
                <a:solidFill>
                  <a:srgbClr val="000000"/>
                </a:solidFill>
                <a:latin typeface="Arimo Bold"/>
              </a:rPr>
              <a:t>d. Chi phí phát sinh</a:t>
            </a:r>
          </a:p>
        </p:txBody>
      </p:sp>
      <p:grpSp>
        <p:nvGrpSpPr>
          <p:cNvPr id="4" name="Group 4"/>
          <p:cNvGrpSpPr/>
          <p:nvPr/>
        </p:nvGrpSpPr>
        <p:grpSpPr>
          <a:xfrm rot="-10800000">
            <a:off x="229739" y="9532970"/>
            <a:ext cx="18058261" cy="1508060"/>
            <a:chOff x="0" y="0"/>
            <a:chExt cx="64328209" cy="5372100"/>
          </a:xfrm>
        </p:grpSpPr>
        <p:sp>
          <p:nvSpPr>
            <p:cNvPr id="5" name="Freeform 5"/>
            <p:cNvSpPr/>
            <p:nvPr/>
          </p:nvSpPr>
          <p:spPr>
            <a:xfrm>
              <a:off x="0" y="0"/>
              <a:ext cx="64328210" cy="5372100"/>
            </a:xfrm>
            <a:custGeom>
              <a:avLst/>
              <a:gdLst/>
              <a:ahLst/>
              <a:cxnLst/>
              <a:rect l="l" t="t" r="r" b="b"/>
              <a:pathLst>
                <a:path w="64328210" h="5372100">
                  <a:moveTo>
                    <a:pt x="62777539" y="0"/>
                  </a:moveTo>
                  <a:lnTo>
                    <a:pt x="1550670" y="0"/>
                  </a:lnTo>
                  <a:lnTo>
                    <a:pt x="0" y="2686050"/>
                  </a:lnTo>
                  <a:lnTo>
                    <a:pt x="1550670" y="5372100"/>
                  </a:lnTo>
                  <a:lnTo>
                    <a:pt x="62777539" y="5372100"/>
                  </a:lnTo>
                  <a:lnTo>
                    <a:pt x="64328210" y="2686050"/>
                  </a:lnTo>
                  <a:lnTo>
                    <a:pt x="62777539" y="0"/>
                  </a:lnTo>
                  <a:close/>
                </a:path>
              </a:pathLst>
            </a:custGeom>
            <a:solidFill>
              <a:srgbClr val="A066CB"/>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6289946" y="-140895"/>
            <a:ext cx="22654516" cy="12934985"/>
          </a:xfrm>
          <a:prstGeom prst="rect">
            <a:avLst/>
          </a:prstGeom>
        </p:spPr>
      </p:pic>
      <p:grpSp>
        <p:nvGrpSpPr>
          <p:cNvPr id="3" name="Group 3"/>
          <p:cNvGrpSpPr/>
          <p:nvPr/>
        </p:nvGrpSpPr>
        <p:grpSpPr>
          <a:xfrm>
            <a:off x="12227385" y="4460543"/>
            <a:ext cx="3023520" cy="4212872"/>
            <a:chOff x="0" y="0"/>
            <a:chExt cx="4031360" cy="5617162"/>
          </a:xfrm>
        </p:grpSpPr>
        <p:grpSp>
          <p:nvGrpSpPr>
            <p:cNvPr id="4" name="Group 4"/>
            <p:cNvGrpSpPr/>
            <p:nvPr/>
          </p:nvGrpSpPr>
          <p:grpSpPr>
            <a:xfrm>
              <a:off x="0" y="0"/>
              <a:ext cx="4031360" cy="5617162"/>
              <a:chOff x="0" y="0"/>
              <a:chExt cx="1729407" cy="2409698"/>
            </a:xfrm>
          </p:grpSpPr>
          <p:sp>
            <p:nvSpPr>
              <p:cNvPr id="5" name="Freeform 5"/>
              <p:cNvSpPr/>
              <p:nvPr/>
            </p:nvSpPr>
            <p:spPr>
              <a:xfrm>
                <a:off x="0" y="0"/>
                <a:ext cx="1729407" cy="2409698"/>
              </a:xfrm>
              <a:custGeom>
                <a:avLst/>
                <a:gdLst/>
                <a:ahLst/>
                <a:cxnLst/>
                <a:rect l="l" t="t" r="r" b="b"/>
                <a:pathLst>
                  <a:path w="1729407" h="2409698">
                    <a:moveTo>
                      <a:pt x="1604947" y="2409698"/>
                    </a:moveTo>
                    <a:lnTo>
                      <a:pt x="124460" y="2409698"/>
                    </a:lnTo>
                    <a:cubicBezTo>
                      <a:pt x="55880" y="2409698"/>
                      <a:pt x="0" y="2353818"/>
                      <a:pt x="0" y="2285238"/>
                    </a:cubicBezTo>
                    <a:lnTo>
                      <a:pt x="0" y="124460"/>
                    </a:lnTo>
                    <a:cubicBezTo>
                      <a:pt x="0" y="55880"/>
                      <a:pt x="55880" y="0"/>
                      <a:pt x="124460" y="0"/>
                    </a:cubicBezTo>
                    <a:lnTo>
                      <a:pt x="1604947" y="0"/>
                    </a:lnTo>
                    <a:cubicBezTo>
                      <a:pt x="1673527" y="0"/>
                      <a:pt x="1729407" y="55880"/>
                      <a:pt x="1729407" y="124460"/>
                    </a:cubicBezTo>
                    <a:lnTo>
                      <a:pt x="1729407" y="2285238"/>
                    </a:lnTo>
                    <a:cubicBezTo>
                      <a:pt x="1729407" y="2353818"/>
                      <a:pt x="1673527" y="2409698"/>
                      <a:pt x="1604947" y="2409698"/>
                    </a:cubicBezTo>
                    <a:close/>
                  </a:path>
                </a:pathLst>
              </a:custGeom>
              <a:solidFill>
                <a:srgbClr val="FFFFFF"/>
              </a:solidFill>
            </p:spPr>
          </p:sp>
        </p:grpSp>
        <p:grpSp>
          <p:nvGrpSpPr>
            <p:cNvPr id="6" name="Group 6"/>
            <p:cNvGrpSpPr>
              <a:grpSpLocks noChangeAspect="1"/>
            </p:cNvGrpSpPr>
            <p:nvPr/>
          </p:nvGrpSpPr>
          <p:grpSpPr>
            <a:xfrm>
              <a:off x="441300" y="357776"/>
              <a:ext cx="3148761" cy="3148761"/>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16170" t="-10378" r="-15284" b="-22293"/>
                </a:stretch>
              </a:blipFill>
            </p:spPr>
          </p:sp>
        </p:grpSp>
        <p:sp>
          <p:nvSpPr>
            <p:cNvPr id="8" name="TextBox 8"/>
            <p:cNvSpPr txBox="1"/>
            <p:nvPr/>
          </p:nvSpPr>
          <p:spPr>
            <a:xfrm>
              <a:off x="432182" y="3713638"/>
              <a:ext cx="3166997" cy="525145"/>
            </a:xfrm>
            <a:prstGeom prst="rect">
              <a:avLst/>
            </a:prstGeom>
          </p:spPr>
          <p:txBody>
            <a:bodyPr lIns="0" tIns="0" rIns="0" bIns="0" rtlCol="0" anchor="t">
              <a:spAutoFit/>
            </a:bodyPr>
            <a:lstStyle/>
            <a:p>
              <a:pPr marL="0" lvl="0" indent="0" algn="ctr">
                <a:lnSpc>
                  <a:spcPts val="3359"/>
                </a:lnSpc>
                <a:spcBef>
                  <a:spcPct val="0"/>
                </a:spcBef>
              </a:pPr>
              <a:r>
                <a:rPr lang="en-US" sz="2400" spc="48" dirty="0" err="1">
                  <a:solidFill>
                    <a:srgbClr val="1836B2"/>
                  </a:solidFill>
                  <a:latin typeface="Fira Sans Medium"/>
                </a:rPr>
                <a:t>Đỗ</a:t>
              </a:r>
              <a:r>
                <a:rPr lang="en-US" sz="2400" spc="48" dirty="0">
                  <a:solidFill>
                    <a:srgbClr val="1836B2"/>
                  </a:solidFill>
                  <a:latin typeface="Fira Sans Medium"/>
                </a:rPr>
                <a:t> </a:t>
              </a:r>
              <a:r>
                <a:rPr lang="en-US" sz="2400" spc="48" dirty="0" err="1">
                  <a:solidFill>
                    <a:srgbClr val="1836B2"/>
                  </a:solidFill>
                  <a:latin typeface="Fira Sans Medium"/>
                </a:rPr>
                <a:t>Tuấn</a:t>
              </a:r>
              <a:r>
                <a:rPr lang="en-US" sz="2400" spc="48" dirty="0">
                  <a:solidFill>
                    <a:srgbClr val="1836B2"/>
                  </a:solidFill>
                  <a:latin typeface="Fira Sans Medium"/>
                </a:rPr>
                <a:t> Kiệt</a:t>
              </a:r>
            </a:p>
          </p:txBody>
        </p:sp>
        <p:sp>
          <p:nvSpPr>
            <p:cNvPr id="9" name="TextBox 9"/>
            <p:cNvSpPr txBox="1"/>
            <p:nvPr/>
          </p:nvSpPr>
          <p:spPr>
            <a:xfrm>
              <a:off x="432182" y="4303970"/>
              <a:ext cx="3166997" cy="407247"/>
            </a:xfrm>
            <a:prstGeom prst="rect">
              <a:avLst/>
            </a:prstGeom>
          </p:spPr>
          <p:txBody>
            <a:bodyPr lIns="0" tIns="0" rIns="0" bIns="0" rtlCol="0" anchor="t">
              <a:spAutoFit/>
            </a:bodyPr>
            <a:lstStyle/>
            <a:p>
              <a:pPr marL="0" lvl="0" indent="0" algn="ctr">
                <a:lnSpc>
                  <a:spcPts val="2589"/>
                </a:lnSpc>
              </a:pPr>
              <a:r>
                <a:rPr lang="en-US" sz="1849" spc="36">
                  <a:solidFill>
                    <a:srgbClr val="000000"/>
                  </a:solidFill>
                  <a:latin typeface="Fira Sans Medium"/>
                </a:rPr>
                <a:t>61133820</a:t>
              </a:r>
            </a:p>
          </p:txBody>
        </p:sp>
      </p:grpSp>
      <p:grpSp>
        <p:nvGrpSpPr>
          <p:cNvPr id="10" name="Group 10"/>
          <p:cNvGrpSpPr/>
          <p:nvPr/>
        </p:nvGrpSpPr>
        <p:grpSpPr>
          <a:xfrm>
            <a:off x="7632240" y="4460543"/>
            <a:ext cx="3023520" cy="4631972"/>
            <a:chOff x="0" y="0"/>
            <a:chExt cx="4031360" cy="6175962"/>
          </a:xfrm>
        </p:grpSpPr>
        <p:grpSp>
          <p:nvGrpSpPr>
            <p:cNvPr id="11" name="Group 11"/>
            <p:cNvGrpSpPr/>
            <p:nvPr/>
          </p:nvGrpSpPr>
          <p:grpSpPr>
            <a:xfrm>
              <a:off x="0" y="0"/>
              <a:ext cx="4031360" cy="6175962"/>
              <a:chOff x="0" y="0"/>
              <a:chExt cx="1729407" cy="2649417"/>
            </a:xfrm>
          </p:grpSpPr>
          <p:sp>
            <p:nvSpPr>
              <p:cNvPr id="12" name="Freeform 12"/>
              <p:cNvSpPr/>
              <p:nvPr/>
            </p:nvSpPr>
            <p:spPr>
              <a:xfrm>
                <a:off x="0" y="0"/>
                <a:ext cx="1729407" cy="2649417"/>
              </a:xfrm>
              <a:custGeom>
                <a:avLst/>
                <a:gdLst/>
                <a:ahLst/>
                <a:cxnLst/>
                <a:rect l="l" t="t" r="r" b="b"/>
                <a:pathLst>
                  <a:path w="1729407" h="2649417">
                    <a:moveTo>
                      <a:pt x="1604947" y="2649417"/>
                    </a:moveTo>
                    <a:lnTo>
                      <a:pt x="124460" y="2649417"/>
                    </a:lnTo>
                    <a:cubicBezTo>
                      <a:pt x="55880" y="2649417"/>
                      <a:pt x="0" y="2593536"/>
                      <a:pt x="0" y="2524957"/>
                    </a:cubicBezTo>
                    <a:lnTo>
                      <a:pt x="0" y="124460"/>
                    </a:lnTo>
                    <a:cubicBezTo>
                      <a:pt x="0" y="55880"/>
                      <a:pt x="55880" y="0"/>
                      <a:pt x="124460" y="0"/>
                    </a:cubicBezTo>
                    <a:lnTo>
                      <a:pt x="1604947" y="0"/>
                    </a:lnTo>
                    <a:cubicBezTo>
                      <a:pt x="1673527" y="0"/>
                      <a:pt x="1729407" y="55880"/>
                      <a:pt x="1729407" y="124460"/>
                    </a:cubicBezTo>
                    <a:lnTo>
                      <a:pt x="1729407" y="2524957"/>
                    </a:lnTo>
                    <a:cubicBezTo>
                      <a:pt x="1729407" y="2593537"/>
                      <a:pt x="1673527" y="2649417"/>
                      <a:pt x="1604947" y="2649417"/>
                    </a:cubicBezTo>
                    <a:close/>
                  </a:path>
                </a:pathLst>
              </a:custGeom>
              <a:solidFill>
                <a:srgbClr val="FFFFFF"/>
              </a:solidFill>
            </p:spPr>
          </p:sp>
        </p:grpSp>
        <p:grpSp>
          <p:nvGrpSpPr>
            <p:cNvPr id="13" name="Group 13"/>
            <p:cNvGrpSpPr>
              <a:grpSpLocks noChangeAspect="1"/>
            </p:cNvGrpSpPr>
            <p:nvPr/>
          </p:nvGrpSpPr>
          <p:grpSpPr>
            <a:xfrm>
              <a:off x="435800" y="357776"/>
              <a:ext cx="3148761" cy="3148761"/>
              <a:chOff x="0" y="0"/>
              <a:chExt cx="6350000" cy="6350000"/>
            </a:xfrm>
          </p:grpSpPr>
          <p:sp>
            <p:nvSpPr>
              <p:cNvPr id="14" name="Freeform 1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60602" r="-68779" b="-130888"/>
                </a:stretch>
              </a:blipFill>
            </p:spPr>
          </p:sp>
        </p:grpSp>
        <p:sp>
          <p:nvSpPr>
            <p:cNvPr id="15" name="TextBox 15"/>
            <p:cNvSpPr txBox="1"/>
            <p:nvPr/>
          </p:nvSpPr>
          <p:spPr>
            <a:xfrm>
              <a:off x="426682" y="3713638"/>
              <a:ext cx="3166997" cy="1083945"/>
            </a:xfrm>
            <a:prstGeom prst="rect">
              <a:avLst/>
            </a:prstGeom>
          </p:spPr>
          <p:txBody>
            <a:bodyPr lIns="0" tIns="0" rIns="0" bIns="0" rtlCol="0" anchor="t">
              <a:spAutoFit/>
            </a:bodyPr>
            <a:lstStyle/>
            <a:p>
              <a:pPr marL="0" lvl="0" indent="0" algn="ctr">
                <a:lnSpc>
                  <a:spcPts val="3359"/>
                </a:lnSpc>
                <a:spcBef>
                  <a:spcPct val="0"/>
                </a:spcBef>
              </a:pPr>
              <a:r>
                <a:rPr lang="en-US" sz="2400" spc="48" dirty="0" err="1">
                  <a:solidFill>
                    <a:srgbClr val="1836B2"/>
                  </a:solidFill>
                  <a:latin typeface="Fira Sans Medium"/>
                </a:rPr>
                <a:t>Hoàng</a:t>
              </a:r>
              <a:r>
                <a:rPr lang="en-US" sz="2400" spc="48" dirty="0">
                  <a:solidFill>
                    <a:srgbClr val="1836B2"/>
                  </a:solidFill>
                  <a:latin typeface="Fira Sans Medium"/>
                </a:rPr>
                <a:t> Minh </a:t>
              </a:r>
              <a:r>
                <a:rPr lang="en-US" sz="2400" spc="48" dirty="0" err="1">
                  <a:solidFill>
                    <a:srgbClr val="1836B2"/>
                  </a:solidFill>
                  <a:latin typeface="Fira Sans Medium"/>
                </a:rPr>
                <a:t>Tâm</a:t>
              </a:r>
              <a:endParaRPr lang="en-US" sz="2400" spc="48" dirty="0">
                <a:solidFill>
                  <a:srgbClr val="1836B2"/>
                </a:solidFill>
                <a:latin typeface="Fira Sans Medium"/>
              </a:endParaRPr>
            </a:p>
          </p:txBody>
        </p:sp>
        <p:sp>
          <p:nvSpPr>
            <p:cNvPr id="16" name="TextBox 16"/>
            <p:cNvSpPr txBox="1"/>
            <p:nvPr/>
          </p:nvSpPr>
          <p:spPr>
            <a:xfrm>
              <a:off x="426682" y="4862770"/>
              <a:ext cx="3166997" cy="407247"/>
            </a:xfrm>
            <a:prstGeom prst="rect">
              <a:avLst/>
            </a:prstGeom>
          </p:spPr>
          <p:txBody>
            <a:bodyPr lIns="0" tIns="0" rIns="0" bIns="0" rtlCol="0" anchor="t">
              <a:spAutoFit/>
            </a:bodyPr>
            <a:lstStyle/>
            <a:p>
              <a:pPr marL="0" lvl="0" indent="0" algn="ctr">
                <a:lnSpc>
                  <a:spcPts val="2589"/>
                </a:lnSpc>
              </a:pPr>
              <a:r>
                <a:rPr lang="en-US" sz="1849" spc="36" dirty="0">
                  <a:solidFill>
                    <a:srgbClr val="000000"/>
                  </a:solidFill>
                  <a:latin typeface="Fira Sans Medium"/>
                </a:rPr>
                <a:t>61131007</a:t>
              </a:r>
            </a:p>
          </p:txBody>
        </p:sp>
        <p:sp>
          <p:nvSpPr>
            <p:cNvPr id="17" name="TextBox 17"/>
            <p:cNvSpPr txBox="1"/>
            <p:nvPr/>
          </p:nvSpPr>
          <p:spPr>
            <a:xfrm>
              <a:off x="435800" y="5344312"/>
              <a:ext cx="3166997" cy="449792"/>
            </a:xfrm>
            <a:prstGeom prst="rect">
              <a:avLst/>
            </a:prstGeom>
          </p:spPr>
          <p:txBody>
            <a:bodyPr lIns="0" tIns="0" rIns="0" bIns="0" rtlCol="0" anchor="t">
              <a:spAutoFit/>
            </a:bodyPr>
            <a:lstStyle/>
            <a:p>
              <a:pPr marL="0" lvl="0" indent="0" algn="ctr">
                <a:lnSpc>
                  <a:spcPts val="2800"/>
                </a:lnSpc>
              </a:pPr>
              <a:endParaRPr/>
            </a:p>
          </p:txBody>
        </p:sp>
      </p:grpSp>
      <p:grpSp>
        <p:nvGrpSpPr>
          <p:cNvPr id="18" name="Group 18"/>
          <p:cNvGrpSpPr/>
          <p:nvPr/>
        </p:nvGrpSpPr>
        <p:grpSpPr>
          <a:xfrm>
            <a:off x="3041607" y="4460543"/>
            <a:ext cx="3023520" cy="4631972"/>
            <a:chOff x="0" y="0"/>
            <a:chExt cx="4031360" cy="6175962"/>
          </a:xfrm>
        </p:grpSpPr>
        <p:grpSp>
          <p:nvGrpSpPr>
            <p:cNvPr id="19" name="Group 19"/>
            <p:cNvGrpSpPr/>
            <p:nvPr/>
          </p:nvGrpSpPr>
          <p:grpSpPr>
            <a:xfrm>
              <a:off x="0" y="0"/>
              <a:ext cx="4031360" cy="6175962"/>
              <a:chOff x="0" y="0"/>
              <a:chExt cx="1729407" cy="2649417"/>
            </a:xfrm>
          </p:grpSpPr>
          <p:sp>
            <p:nvSpPr>
              <p:cNvPr id="20" name="Freeform 20"/>
              <p:cNvSpPr/>
              <p:nvPr/>
            </p:nvSpPr>
            <p:spPr>
              <a:xfrm>
                <a:off x="0" y="0"/>
                <a:ext cx="1729407" cy="2649417"/>
              </a:xfrm>
              <a:custGeom>
                <a:avLst/>
                <a:gdLst/>
                <a:ahLst/>
                <a:cxnLst/>
                <a:rect l="l" t="t" r="r" b="b"/>
                <a:pathLst>
                  <a:path w="1729407" h="2649417">
                    <a:moveTo>
                      <a:pt x="1604947" y="2649417"/>
                    </a:moveTo>
                    <a:lnTo>
                      <a:pt x="124460" y="2649417"/>
                    </a:lnTo>
                    <a:cubicBezTo>
                      <a:pt x="55880" y="2649417"/>
                      <a:pt x="0" y="2593536"/>
                      <a:pt x="0" y="2524957"/>
                    </a:cubicBezTo>
                    <a:lnTo>
                      <a:pt x="0" y="124460"/>
                    </a:lnTo>
                    <a:cubicBezTo>
                      <a:pt x="0" y="55880"/>
                      <a:pt x="55880" y="0"/>
                      <a:pt x="124460" y="0"/>
                    </a:cubicBezTo>
                    <a:lnTo>
                      <a:pt x="1604947" y="0"/>
                    </a:lnTo>
                    <a:cubicBezTo>
                      <a:pt x="1673527" y="0"/>
                      <a:pt x="1729407" y="55880"/>
                      <a:pt x="1729407" y="124460"/>
                    </a:cubicBezTo>
                    <a:lnTo>
                      <a:pt x="1729407" y="2524957"/>
                    </a:lnTo>
                    <a:cubicBezTo>
                      <a:pt x="1729407" y="2593537"/>
                      <a:pt x="1673527" y="2649417"/>
                      <a:pt x="1604947" y="2649417"/>
                    </a:cubicBezTo>
                    <a:close/>
                  </a:path>
                </a:pathLst>
              </a:custGeom>
              <a:solidFill>
                <a:srgbClr val="FFFFFF"/>
              </a:solidFill>
            </p:spPr>
          </p:sp>
        </p:grpSp>
        <p:grpSp>
          <p:nvGrpSpPr>
            <p:cNvPr id="21" name="Group 21"/>
            <p:cNvGrpSpPr>
              <a:grpSpLocks noChangeAspect="1"/>
            </p:cNvGrpSpPr>
            <p:nvPr/>
          </p:nvGrpSpPr>
          <p:grpSpPr>
            <a:xfrm>
              <a:off x="435800" y="357776"/>
              <a:ext cx="3148761" cy="3148761"/>
              <a:chOff x="0" y="0"/>
              <a:chExt cx="6350000" cy="6350000"/>
            </a:xfrm>
          </p:grpSpPr>
          <p:sp>
            <p:nvSpPr>
              <p:cNvPr id="22" name="Freeform 22"/>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t="-45125" r="-36066" b="-96721"/>
                </a:stretch>
              </a:blipFill>
            </p:spPr>
          </p:sp>
        </p:grpSp>
        <p:sp>
          <p:nvSpPr>
            <p:cNvPr id="23" name="TextBox 23"/>
            <p:cNvSpPr txBox="1"/>
            <p:nvPr/>
          </p:nvSpPr>
          <p:spPr>
            <a:xfrm>
              <a:off x="426682" y="3713638"/>
              <a:ext cx="3166997" cy="1083945"/>
            </a:xfrm>
            <a:prstGeom prst="rect">
              <a:avLst/>
            </a:prstGeom>
          </p:spPr>
          <p:txBody>
            <a:bodyPr lIns="0" tIns="0" rIns="0" bIns="0" rtlCol="0" anchor="t">
              <a:spAutoFit/>
            </a:bodyPr>
            <a:lstStyle/>
            <a:p>
              <a:pPr marL="0" lvl="0" indent="0" algn="ctr">
                <a:lnSpc>
                  <a:spcPts val="3359"/>
                </a:lnSpc>
                <a:spcBef>
                  <a:spcPct val="0"/>
                </a:spcBef>
              </a:pPr>
              <a:r>
                <a:rPr lang="en-US" sz="2400" spc="48" dirty="0" err="1">
                  <a:solidFill>
                    <a:srgbClr val="1836B2"/>
                  </a:solidFill>
                  <a:latin typeface="Fira Sans Medium"/>
                </a:rPr>
                <a:t>Nguyễn</a:t>
              </a:r>
              <a:r>
                <a:rPr lang="en-US" sz="2400" spc="48" dirty="0">
                  <a:solidFill>
                    <a:srgbClr val="1836B2"/>
                  </a:solidFill>
                  <a:latin typeface="Fira Sans Medium"/>
                </a:rPr>
                <a:t> </a:t>
              </a:r>
              <a:r>
                <a:rPr lang="en-US" sz="2400" spc="48" dirty="0" err="1">
                  <a:solidFill>
                    <a:srgbClr val="1836B2"/>
                  </a:solidFill>
                  <a:latin typeface="Fira Sans Medium"/>
                </a:rPr>
                <a:t>Việt</a:t>
              </a:r>
              <a:r>
                <a:rPr lang="en-US" sz="2400" spc="48" dirty="0">
                  <a:solidFill>
                    <a:srgbClr val="1836B2"/>
                  </a:solidFill>
                  <a:latin typeface="Fira Sans Medium"/>
                </a:rPr>
                <a:t> </a:t>
              </a:r>
              <a:r>
                <a:rPr lang="en-US" sz="2400" spc="48" dirty="0" err="1">
                  <a:solidFill>
                    <a:srgbClr val="1836B2"/>
                  </a:solidFill>
                  <a:latin typeface="Fira Sans Medium"/>
                </a:rPr>
                <a:t>Hưng</a:t>
              </a:r>
              <a:endParaRPr lang="en-US" sz="2400" spc="48" dirty="0">
                <a:solidFill>
                  <a:srgbClr val="1836B2"/>
                </a:solidFill>
                <a:latin typeface="Fira Sans Medium"/>
              </a:endParaRPr>
            </a:p>
          </p:txBody>
        </p:sp>
        <p:sp>
          <p:nvSpPr>
            <p:cNvPr id="24" name="TextBox 24"/>
            <p:cNvSpPr txBox="1"/>
            <p:nvPr/>
          </p:nvSpPr>
          <p:spPr>
            <a:xfrm>
              <a:off x="426682" y="4862770"/>
              <a:ext cx="3166997" cy="407247"/>
            </a:xfrm>
            <a:prstGeom prst="rect">
              <a:avLst/>
            </a:prstGeom>
          </p:spPr>
          <p:txBody>
            <a:bodyPr lIns="0" tIns="0" rIns="0" bIns="0" rtlCol="0" anchor="t">
              <a:spAutoFit/>
            </a:bodyPr>
            <a:lstStyle/>
            <a:p>
              <a:pPr marL="0" lvl="0" indent="0" algn="ctr">
                <a:lnSpc>
                  <a:spcPts val="2589"/>
                </a:lnSpc>
              </a:pPr>
              <a:r>
                <a:rPr lang="en-US" sz="1849" spc="36">
                  <a:solidFill>
                    <a:srgbClr val="000000"/>
                  </a:solidFill>
                  <a:latin typeface="Fira Sans Medium"/>
                </a:rPr>
                <a:t>61133712</a:t>
              </a:r>
            </a:p>
          </p:txBody>
        </p:sp>
      </p:grpSp>
      <p:sp>
        <p:nvSpPr>
          <p:cNvPr id="25" name="TextBox 25"/>
          <p:cNvSpPr txBox="1"/>
          <p:nvPr/>
        </p:nvSpPr>
        <p:spPr>
          <a:xfrm>
            <a:off x="1028700" y="455277"/>
            <a:ext cx="7049335" cy="2613025"/>
          </a:xfrm>
          <a:prstGeom prst="rect">
            <a:avLst/>
          </a:prstGeom>
        </p:spPr>
        <p:txBody>
          <a:bodyPr lIns="0" tIns="0" rIns="0" bIns="0" rtlCol="0" anchor="t">
            <a:spAutoFit/>
          </a:bodyPr>
          <a:lstStyle/>
          <a:p>
            <a:pPr marL="0" lvl="0" indent="0">
              <a:lnSpc>
                <a:spcPts val="10400"/>
              </a:lnSpc>
              <a:spcBef>
                <a:spcPct val="0"/>
              </a:spcBef>
            </a:pPr>
            <a:r>
              <a:rPr lang="en-US" sz="8000" dirty="0" err="1">
                <a:solidFill>
                  <a:srgbClr val="1836B2"/>
                </a:solidFill>
                <a:latin typeface="Fira Sans Medium Bold"/>
              </a:rPr>
              <a:t>Thành</a:t>
            </a:r>
            <a:r>
              <a:rPr lang="en-US" sz="8000" dirty="0">
                <a:solidFill>
                  <a:srgbClr val="1836B2"/>
                </a:solidFill>
                <a:latin typeface="Fira Sans Medium Bold"/>
              </a:rPr>
              <a:t> </a:t>
            </a:r>
            <a:r>
              <a:rPr lang="en-US" sz="8000" dirty="0" err="1">
                <a:solidFill>
                  <a:srgbClr val="1836B2"/>
                </a:solidFill>
                <a:latin typeface="Fira Sans Medium Bold"/>
              </a:rPr>
              <a:t>viên</a:t>
            </a:r>
            <a:r>
              <a:rPr lang="en-US" sz="8000" dirty="0">
                <a:solidFill>
                  <a:srgbClr val="1836B2"/>
                </a:solidFill>
                <a:latin typeface="Fira Sans Medium Bold"/>
              </a:rPr>
              <a:t> </a:t>
            </a:r>
            <a:r>
              <a:rPr lang="en-US" sz="8000" dirty="0" err="1">
                <a:solidFill>
                  <a:srgbClr val="1836B2"/>
                </a:solidFill>
                <a:latin typeface="Fira Sans Medium Bold"/>
              </a:rPr>
              <a:t>nhóm</a:t>
            </a:r>
            <a:endParaRPr lang="en-US" sz="8000" dirty="0">
              <a:solidFill>
                <a:srgbClr val="1836B2"/>
              </a:solidFill>
              <a:latin typeface="Fira Sans Medium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0650FCF4-B8D9-4AD4-978F-31B951C9C6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3087" t="34620" r="22612"/>
          <a:stretch>
            <a:fillRect/>
          </a:stretch>
        </p:blipFill>
        <p:spPr>
          <a:xfrm>
            <a:off x="1353178" y="-5490764"/>
            <a:ext cx="15088792" cy="19272468"/>
          </a:xfrm>
          <a:prstGeom prst="rect">
            <a:avLst/>
          </a:prstGeom>
        </p:spPr>
      </p:pic>
      <p:graphicFrame>
        <p:nvGraphicFramePr>
          <p:cNvPr id="2" name="Table 2"/>
          <p:cNvGraphicFramePr>
            <a:graphicFrameLocks noGrp="1"/>
          </p:cNvGraphicFramePr>
          <p:nvPr/>
        </p:nvGraphicFramePr>
        <p:xfrm>
          <a:off x="1968864" y="1988013"/>
          <a:ext cx="14350273" cy="5394198"/>
        </p:xfrm>
        <a:graphic>
          <a:graphicData uri="http://schemas.openxmlformats.org/drawingml/2006/table">
            <a:tbl>
              <a:tblPr/>
              <a:tblGrid>
                <a:gridCol w="1553102">
                  <a:extLst>
                    <a:ext uri="{9D8B030D-6E8A-4147-A177-3AD203B41FA5}">
                      <a16:colId xmlns:a16="http://schemas.microsoft.com/office/drawing/2014/main" val="20000"/>
                    </a:ext>
                  </a:extLst>
                </a:gridCol>
                <a:gridCol w="7032474">
                  <a:extLst>
                    <a:ext uri="{9D8B030D-6E8A-4147-A177-3AD203B41FA5}">
                      <a16:colId xmlns:a16="http://schemas.microsoft.com/office/drawing/2014/main" val="20001"/>
                    </a:ext>
                  </a:extLst>
                </a:gridCol>
                <a:gridCol w="5764697">
                  <a:extLst>
                    <a:ext uri="{9D8B030D-6E8A-4147-A177-3AD203B41FA5}">
                      <a16:colId xmlns:a16="http://schemas.microsoft.com/office/drawing/2014/main" val="20002"/>
                    </a:ext>
                  </a:extLst>
                </a:gridCol>
              </a:tblGrid>
              <a:tr h="1063193">
                <a:tc>
                  <a:txBody>
                    <a:bodyPr/>
                    <a:lstStyle/>
                    <a:p>
                      <a:pPr algn="l">
                        <a:defRPr/>
                      </a:pPr>
                      <a:endParaRPr/>
                    </a:p>
                    <a:p>
                      <a:r>
                        <a:rPr lang="en-US"/>
                        <a:t>  STT</a:t>
                      </a:r>
                    </a:p>
                    <a:p>
                      <a:r>
                        <a:rPr lang="en-US" sz="1399">
                          <a:solidFill>
                            <a:srgbClr val="1836B2"/>
                          </a:solidFill>
                          <a:latin typeface="Arimo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Các hạng</a:t>
                      </a:r>
                    </a:p>
                    <a:p>
                      <a:r>
                        <a:rPr lang="en-US"/>
                        <a:t>  mục</a:t>
                      </a:r>
                    </a:p>
                    <a:p>
                      <a:r>
                        <a:rPr lang="en-US" sz="1399">
                          <a:solidFill>
                            <a:srgbClr val="1836B2"/>
                          </a:solidFill>
                          <a:latin typeface="Arimo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Thành</a:t>
                      </a:r>
                    </a:p>
                    <a:p>
                      <a:r>
                        <a:rPr lang="en-US"/>
                        <a:t>  tiền</a:t>
                      </a:r>
                    </a:p>
                    <a:p>
                      <a:r>
                        <a:rPr lang="en-US" sz="1399">
                          <a:solidFill>
                            <a:srgbClr val="1836B2"/>
                          </a:solidFill>
                          <a:latin typeface="Arimo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814156">
                <a:tc>
                  <a:txBody>
                    <a:bodyPr/>
                    <a:lstStyle/>
                    <a:p>
                      <a:pPr algn="l">
                        <a:defRPr/>
                      </a:pPr>
                      <a:endParaRPr/>
                    </a:p>
                    <a:p>
                      <a:r>
                        <a:rPr lang="en-US"/>
                        <a:t>  1</a:t>
                      </a:r>
                    </a:p>
                    <a:p>
                      <a:r>
                        <a:rPr lang="en-US" sz="13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Chi phí nguyên vật liệu</a:t>
                      </a:r>
                    </a:p>
                    <a:p>
                      <a:r>
                        <a:rPr lang="en-US" sz="13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15.000.000đ</a:t>
                      </a:r>
                    </a:p>
                    <a:p>
                      <a:r>
                        <a:rPr lang="en-US" sz="13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1"/>
                  </a:ext>
                </a:extLst>
              </a:tr>
              <a:tr h="814156">
                <a:tc>
                  <a:txBody>
                    <a:bodyPr/>
                    <a:lstStyle/>
                    <a:p>
                      <a:pPr algn="l">
                        <a:defRPr/>
                      </a:pPr>
                      <a:endParaRPr/>
                    </a:p>
                    <a:p>
                      <a:r>
                        <a:rPr lang="en-US"/>
                        <a:t>  2</a:t>
                      </a:r>
                    </a:p>
                    <a:p>
                      <a:r>
                        <a:rPr lang="en-US" sz="13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Chi phí cơ sở vật chất</a:t>
                      </a:r>
                    </a:p>
                    <a:p>
                      <a:r>
                        <a:rPr lang="en-US" sz="13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544.000đ</a:t>
                      </a:r>
                    </a:p>
                    <a:p>
                      <a:r>
                        <a:rPr lang="en-US" sz="13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2"/>
                  </a:ext>
                </a:extLst>
              </a:tr>
              <a:tr h="814156">
                <a:tc>
                  <a:txBody>
                    <a:bodyPr/>
                    <a:lstStyle/>
                    <a:p>
                      <a:pPr algn="l">
                        <a:defRPr/>
                      </a:pPr>
                      <a:endParaRPr/>
                    </a:p>
                    <a:p>
                      <a:r>
                        <a:rPr lang="en-US"/>
                        <a:t>  3</a:t>
                      </a:r>
                    </a:p>
                    <a:p>
                      <a:r>
                        <a:rPr lang="en-US" sz="13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Chi phí trả lương cho các thành viên dự án</a:t>
                      </a:r>
                    </a:p>
                    <a:p>
                      <a:r>
                        <a:rPr lang="en-US" sz="13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25.000.000đ</a:t>
                      </a:r>
                    </a:p>
                    <a:p>
                      <a:r>
                        <a:rPr lang="en-US" sz="13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3"/>
                  </a:ext>
                </a:extLst>
              </a:tr>
              <a:tr h="814156">
                <a:tc>
                  <a:txBody>
                    <a:bodyPr/>
                    <a:lstStyle/>
                    <a:p>
                      <a:pPr algn="l">
                        <a:defRPr/>
                      </a:pPr>
                      <a:endParaRPr/>
                    </a:p>
                    <a:p>
                      <a:r>
                        <a:rPr lang="en-US"/>
                        <a:t>  4</a:t>
                      </a:r>
                    </a:p>
                    <a:p>
                      <a:r>
                        <a:rPr lang="en-US" sz="13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Chi phí phát sinh khác</a:t>
                      </a:r>
                    </a:p>
                    <a:p>
                      <a:r>
                        <a:rPr lang="en-US" sz="13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1.200.000đ</a:t>
                      </a:r>
                    </a:p>
                    <a:p>
                      <a:r>
                        <a:rPr lang="en-US" sz="13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4"/>
                  </a:ext>
                </a:extLst>
              </a:tr>
              <a:tr h="814156">
                <a:tc gridSpan="2">
                  <a:txBody>
                    <a:bodyPr/>
                    <a:lstStyle/>
                    <a:p>
                      <a:pPr algn="l">
                        <a:defRPr/>
                      </a:pPr>
                      <a:endParaRPr/>
                    </a:p>
                    <a:p>
                      <a:r>
                        <a:rPr lang="en-US"/>
                        <a:t>  Tổng chi phí:</a:t>
                      </a:r>
                    </a:p>
                    <a:p>
                      <a:r>
                        <a:rPr lang="en-US" sz="13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hMerge="1">
                  <a:txBody>
                    <a:bodyPr/>
                    <a:lstStyle/>
                    <a:p>
                      <a:pPr algn="l">
                        <a:defRPr/>
                      </a:pPr>
                      <a:endParaRPr/>
                    </a:p>
                    <a:p>
                      <a:r>
                        <a:rPr lang="en-US"/>
                        <a:t>  Tổng chi phí:</a:t>
                      </a:r>
                    </a:p>
                    <a:p>
                      <a:r>
                        <a:rPr lang="en-US" sz="13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41.744.000đ</a:t>
                      </a:r>
                    </a:p>
                    <a:p>
                      <a:r>
                        <a:rPr lang="en-US" sz="13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extBox 3"/>
          <p:cNvSpPr txBox="1"/>
          <p:nvPr/>
        </p:nvSpPr>
        <p:spPr>
          <a:xfrm>
            <a:off x="1826227" y="1205484"/>
            <a:ext cx="4409837" cy="398145"/>
          </a:xfrm>
          <a:prstGeom prst="rect">
            <a:avLst/>
          </a:prstGeom>
        </p:spPr>
        <p:txBody>
          <a:bodyPr lIns="0" tIns="0" rIns="0" bIns="0" rtlCol="0" anchor="t">
            <a:spAutoFit/>
          </a:bodyPr>
          <a:lstStyle/>
          <a:p>
            <a:pPr algn="ctr">
              <a:lnSpc>
                <a:spcPts val="3119"/>
              </a:lnSpc>
              <a:spcBef>
                <a:spcPct val="0"/>
              </a:spcBef>
            </a:pPr>
            <a:r>
              <a:rPr lang="en-US" sz="2399" spc="47">
                <a:solidFill>
                  <a:srgbClr val="000000"/>
                </a:solidFill>
                <a:latin typeface="Arimo Bold"/>
              </a:rPr>
              <a:t>e. Tổng chi chi phí cho dự án</a:t>
            </a:r>
          </a:p>
        </p:txBody>
      </p:sp>
      <p:sp>
        <p:nvSpPr>
          <p:cNvPr id="4" name="TextBox 4"/>
          <p:cNvSpPr txBox="1"/>
          <p:nvPr/>
        </p:nvSpPr>
        <p:spPr>
          <a:xfrm>
            <a:off x="4126918" y="7975674"/>
            <a:ext cx="10034164" cy="362585"/>
          </a:xfrm>
          <a:prstGeom prst="rect">
            <a:avLst/>
          </a:prstGeom>
        </p:spPr>
        <p:txBody>
          <a:bodyPr lIns="0" tIns="0" rIns="0" bIns="0" rtlCol="0" anchor="t">
            <a:spAutoFit/>
          </a:bodyPr>
          <a:lstStyle/>
          <a:p>
            <a:pPr algn="ctr">
              <a:lnSpc>
                <a:spcPts val="2859"/>
              </a:lnSpc>
              <a:spcBef>
                <a:spcPct val="0"/>
              </a:spcBef>
            </a:pPr>
            <a:r>
              <a:rPr lang="en-US" sz="2199" spc="43">
                <a:solidFill>
                  <a:srgbClr val="000000"/>
                </a:solidFill>
                <a:latin typeface="Fira Sans Light Bold"/>
              </a:rPr>
              <a:t>Tổng chi chi phí cho dự án vẫn kiểm soát được trong ngưỡng cho phép </a:t>
            </a:r>
          </a:p>
        </p:txBody>
      </p:sp>
      <p:grpSp>
        <p:nvGrpSpPr>
          <p:cNvPr id="5" name="Group 5"/>
          <p:cNvGrpSpPr/>
          <p:nvPr/>
        </p:nvGrpSpPr>
        <p:grpSpPr>
          <a:xfrm rot="-10800000">
            <a:off x="229739" y="9532970"/>
            <a:ext cx="18058261" cy="1508060"/>
            <a:chOff x="0" y="0"/>
            <a:chExt cx="64328209" cy="5372100"/>
          </a:xfrm>
        </p:grpSpPr>
        <p:sp>
          <p:nvSpPr>
            <p:cNvPr id="6" name="Freeform 6"/>
            <p:cNvSpPr/>
            <p:nvPr/>
          </p:nvSpPr>
          <p:spPr>
            <a:xfrm>
              <a:off x="0" y="0"/>
              <a:ext cx="64328210" cy="5372100"/>
            </a:xfrm>
            <a:custGeom>
              <a:avLst/>
              <a:gdLst/>
              <a:ahLst/>
              <a:cxnLst/>
              <a:rect l="l" t="t" r="r" b="b"/>
              <a:pathLst>
                <a:path w="64328210" h="5372100">
                  <a:moveTo>
                    <a:pt x="62777539" y="0"/>
                  </a:moveTo>
                  <a:lnTo>
                    <a:pt x="1550670" y="0"/>
                  </a:lnTo>
                  <a:lnTo>
                    <a:pt x="0" y="2686050"/>
                  </a:lnTo>
                  <a:lnTo>
                    <a:pt x="1550670" y="5372100"/>
                  </a:lnTo>
                  <a:lnTo>
                    <a:pt x="62777539" y="5372100"/>
                  </a:lnTo>
                  <a:lnTo>
                    <a:pt x="64328210" y="2686050"/>
                  </a:lnTo>
                  <a:lnTo>
                    <a:pt x="62777539" y="0"/>
                  </a:lnTo>
                  <a:close/>
                </a:path>
              </a:pathLst>
            </a:custGeom>
            <a:solidFill>
              <a:srgbClr val="A066CB"/>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6C7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3087" t="34620" r="22612"/>
          <a:stretch>
            <a:fillRect/>
          </a:stretch>
        </p:blipFill>
        <p:spPr>
          <a:xfrm rot="5400000">
            <a:off x="1353178" y="-5490764"/>
            <a:ext cx="15088792" cy="19272468"/>
          </a:xfrm>
          <a:prstGeom prst="rect">
            <a:avLst/>
          </a:prstGeom>
        </p:spPr>
      </p:pic>
      <p:grpSp>
        <p:nvGrpSpPr>
          <p:cNvPr id="3" name="Group 3"/>
          <p:cNvGrpSpPr/>
          <p:nvPr/>
        </p:nvGrpSpPr>
        <p:grpSpPr>
          <a:xfrm>
            <a:off x="1028700" y="1674878"/>
            <a:ext cx="16230600" cy="7583422"/>
            <a:chOff x="0" y="0"/>
            <a:chExt cx="21640800" cy="10111229"/>
          </a:xfrm>
        </p:grpSpPr>
        <p:pic>
          <p:nvPicPr>
            <p:cNvPr id="4" name="Picture 4"/>
            <p:cNvPicPr>
              <a:picLocks noChangeAspect="1"/>
            </p:cNvPicPr>
            <p:nvPr/>
          </p:nvPicPr>
          <p:blipFill>
            <a:blip r:embed="rId4"/>
            <a:srcRect/>
            <a:stretch>
              <a:fillRect/>
            </a:stretch>
          </p:blipFill>
          <p:spPr>
            <a:xfrm>
              <a:off x="0" y="0"/>
              <a:ext cx="21640800" cy="7557105"/>
            </a:xfrm>
            <a:prstGeom prst="rect">
              <a:avLst/>
            </a:prstGeom>
          </p:spPr>
        </p:pic>
        <p:pic>
          <p:nvPicPr>
            <p:cNvPr id="5" name="Picture 5"/>
            <p:cNvPicPr>
              <a:picLocks noChangeAspect="1"/>
            </p:cNvPicPr>
            <p:nvPr/>
          </p:nvPicPr>
          <p:blipFill>
            <a:blip r:embed="rId5"/>
            <a:srcRect r="755"/>
            <a:stretch>
              <a:fillRect/>
            </a:stretch>
          </p:blipFill>
          <p:spPr>
            <a:xfrm>
              <a:off x="0" y="7010902"/>
              <a:ext cx="21424458" cy="3100327"/>
            </a:xfrm>
            <a:prstGeom prst="rect">
              <a:avLst/>
            </a:prstGeom>
          </p:spPr>
        </p:pic>
      </p:grpSp>
      <p:sp>
        <p:nvSpPr>
          <p:cNvPr id="6" name="TextBox 6"/>
          <p:cNvSpPr txBox="1"/>
          <p:nvPr/>
        </p:nvSpPr>
        <p:spPr>
          <a:xfrm>
            <a:off x="1788011" y="476250"/>
            <a:ext cx="7590712" cy="552450"/>
          </a:xfrm>
          <a:prstGeom prst="rect">
            <a:avLst/>
          </a:prstGeom>
        </p:spPr>
        <p:txBody>
          <a:bodyPr lIns="0" tIns="0" rIns="0" bIns="0" rtlCol="0" anchor="t">
            <a:spAutoFit/>
          </a:bodyPr>
          <a:lstStyle/>
          <a:p>
            <a:pPr marL="0" lvl="0" indent="0" algn="l">
              <a:lnSpc>
                <a:spcPts val="4500"/>
              </a:lnSpc>
              <a:spcBef>
                <a:spcPct val="0"/>
              </a:spcBef>
            </a:pPr>
            <a:r>
              <a:rPr lang="en-US" sz="3000" spc="-89">
                <a:solidFill>
                  <a:srgbClr val="FFFFFF"/>
                </a:solidFill>
                <a:latin typeface="Fira Sans Medium Bold"/>
              </a:rPr>
              <a:t>Phần 4:  Lịch biểu trên phần mềm MS Project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323300307"/>
              </p:ext>
            </p:extLst>
          </p:nvPr>
        </p:nvGraphicFramePr>
        <p:xfrm>
          <a:off x="3153812" y="1474213"/>
          <a:ext cx="11980375" cy="8639937"/>
        </p:xfrm>
        <a:graphic>
          <a:graphicData uri="http://schemas.openxmlformats.org/drawingml/2006/table">
            <a:tbl>
              <a:tblPr/>
              <a:tblGrid>
                <a:gridCol w="1995308">
                  <a:extLst>
                    <a:ext uri="{9D8B030D-6E8A-4147-A177-3AD203B41FA5}">
                      <a16:colId xmlns:a16="http://schemas.microsoft.com/office/drawing/2014/main" val="20000"/>
                    </a:ext>
                  </a:extLst>
                </a:gridCol>
                <a:gridCol w="9985067">
                  <a:extLst>
                    <a:ext uri="{9D8B030D-6E8A-4147-A177-3AD203B41FA5}">
                      <a16:colId xmlns:a16="http://schemas.microsoft.com/office/drawing/2014/main" val="20001"/>
                    </a:ext>
                  </a:extLst>
                </a:gridCol>
              </a:tblGrid>
              <a:tr h="708025">
                <a:tc>
                  <a:txBody>
                    <a:bodyPr/>
                    <a:lstStyle/>
                    <a:p>
                      <a:pPr algn="l">
                        <a:defRPr/>
                      </a:pPr>
                      <a:endParaRPr/>
                    </a:p>
                    <a:p>
                      <a:r>
                        <a:rPr lang="en-US"/>
                        <a:t>  STT</a:t>
                      </a:r>
                    </a:p>
                    <a:p>
                      <a:r>
                        <a:rPr lang="en-US" sz="2099">
                          <a:solidFill>
                            <a:srgbClr val="1836B2"/>
                          </a:solidFill>
                          <a:latin typeface="Arimo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Lĩnh vực xảy ra rủi ro</a:t>
                      </a:r>
                    </a:p>
                    <a:p>
                      <a:r>
                        <a:rPr lang="en-US" sz="2099">
                          <a:solidFill>
                            <a:srgbClr val="1836B2"/>
                          </a:solidFill>
                          <a:latin typeface="Arimo Bold"/>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708025">
                <a:tc>
                  <a:txBody>
                    <a:bodyPr/>
                    <a:lstStyle/>
                    <a:p>
                      <a:pPr algn="l">
                        <a:defRPr/>
                      </a:pPr>
                      <a:endParaRPr/>
                    </a:p>
                    <a:p>
                      <a:r>
                        <a:rPr lang="en-US"/>
                        <a:t>  1</a:t>
                      </a:r>
                    </a:p>
                    <a:p>
                      <a:r>
                        <a:rPr lang="en-US" sz="20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Xác định yêu cầu</a:t>
                      </a:r>
                    </a:p>
                    <a:p>
                      <a:r>
                        <a:rPr lang="en-US" sz="20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1"/>
                  </a:ext>
                </a:extLst>
              </a:tr>
              <a:tr h="708025">
                <a:tc>
                  <a:txBody>
                    <a:bodyPr/>
                    <a:lstStyle/>
                    <a:p>
                      <a:pPr algn="l">
                        <a:defRPr/>
                      </a:pPr>
                      <a:endParaRPr/>
                    </a:p>
                    <a:p>
                      <a:r>
                        <a:rPr lang="en-US"/>
                        <a:t>  2</a:t>
                      </a:r>
                    </a:p>
                    <a:p>
                      <a:r>
                        <a:rPr lang="en-US" sz="20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Chất lượng dự án</a:t>
                      </a:r>
                    </a:p>
                    <a:p>
                      <a:r>
                        <a:rPr lang="en-US" sz="20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2"/>
                  </a:ext>
                </a:extLst>
              </a:tr>
              <a:tr h="708025">
                <a:tc>
                  <a:txBody>
                    <a:bodyPr/>
                    <a:lstStyle/>
                    <a:p>
                      <a:pPr algn="l">
                        <a:defRPr/>
                      </a:pPr>
                      <a:endParaRPr dirty="0"/>
                    </a:p>
                    <a:p>
                      <a:r>
                        <a:rPr lang="en-US" dirty="0"/>
                        <a:t>  3</a:t>
                      </a:r>
                    </a:p>
                    <a:p>
                      <a:r>
                        <a:rPr lang="en-US" sz="2099" dirty="0">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dirty="0"/>
                    </a:p>
                    <a:p>
                      <a:r>
                        <a:rPr lang="en-US" dirty="0"/>
                        <a:t>  Chi </a:t>
                      </a:r>
                      <a:r>
                        <a:rPr lang="en-US" dirty="0" err="1"/>
                        <a:t>phí</a:t>
                      </a:r>
                      <a:r>
                        <a:rPr lang="en-US" dirty="0"/>
                        <a:t> </a:t>
                      </a:r>
                      <a:r>
                        <a:rPr lang="en-US" dirty="0" err="1"/>
                        <a:t>dự</a:t>
                      </a:r>
                      <a:r>
                        <a:rPr lang="en-US" dirty="0"/>
                        <a:t> </a:t>
                      </a:r>
                      <a:r>
                        <a:rPr lang="en-US" dirty="0" err="1"/>
                        <a:t>án</a:t>
                      </a:r>
                      <a:endParaRPr lang="en-US" dirty="0"/>
                    </a:p>
                    <a:p>
                      <a:r>
                        <a:rPr lang="en-US" sz="2099" dirty="0">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3"/>
                  </a:ext>
                </a:extLst>
              </a:tr>
              <a:tr h="708025">
                <a:tc>
                  <a:txBody>
                    <a:bodyPr/>
                    <a:lstStyle/>
                    <a:p>
                      <a:pPr algn="l">
                        <a:defRPr/>
                      </a:pPr>
                      <a:endParaRPr/>
                    </a:p>
                    <a:p>
                      <a:r>
                        <a:rPr lang="en-US"/>
                        <a:t>  4</a:t>
                      </a:r>
                    </a:p>
                    <a:p>
                      <a:r>
                        <a:rPr lang="en-US" sz="20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Cài đặt</a:t>
                      </a:r>
                    </a:p>
                    <a:p>
                      <a:r>
                        <a:rPr lang="en-US" sz="20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4"/>
                  </a:ext>
                </a:extLst>
              </a:tr>
              <a:tr h="708025">
                <a:tc>
                  <a:txBody>
                    <a:bodyPr/>
                    <a:lstStyle/>
                    <a:p>
                      <a:pPr algn="l">
                        <a:defRPr/>
                      </a:pPr>
                      <a:endParaRPr/>
                    </a:p>
                    <a:p>
                      <a:r>
                        <a:rPr lang="en-US"/>
                        <a:t>  5</a:t>
                      </a:r>
                    </a:p>
                    <a:p>
                      <a:r>
                        <a:rPr lang="en-US" sz="20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Lĩnh vực liên quan đến tiến trình</a:t>
                      </a:r>
                    </a:p>
                    <a:p>
                      <a:r>
                        <a:rPr lang="en-US" sz="20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5"/>
                  </a:ext>
                </a:extLst>
              </a:tr>
              <a:tr h="708025">
                <a:tc>
                  <a:txBody>
                    <a:bodyPr/>
                    <a:lstStyle/>
                    <a:p>
                      <a:pPr algn="l">
                        <a:defRPr/>
                      </a:pPr>
                      <a:endParaRPr/>
                    </a:p>
                    <a:p>
                      <a:r>
                        <a:rPr lang="en-US"/>
                        <a:t>  6</a:t>
                      </a:r>
                    </a:p>
                    <a:p>
                      <a:r>
                        <a:rPr lang="en-US" sz="20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Lĩnh vực liên quan đến con người</a:t>
                      </a:r>
                    </a:p>
                    <a:p>
                      <a:r>
                        <a:rPr lang="en-US" sz="20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6"/>
                  </a:ext>
                </a:extLst>
              </a:tr>
              <a:tr h="708025">
                <a:tc>
                  <a:txBody>
                    <a:bodyPr/>
                    <a:lstStyle/>
                    <a:p>
                      <a:pPr algn="l">
                        <a:defRPr/>
                      </a:pPr>
                      <a:endParaRPr/>
                    </a:p>
                    <a:p>
                      <a:r>
                        <a:rPr lang="en-US"/>
                        <a:t>  7</a:t>
                      </a:r>
                    </a:p>
                    <a:p>
                      <a:r>
                        <a:rPr lang="en-US" sz="20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a:p>
                    <a:p>
                      <a:r>
                        <a:rPr lang="en-US"/>
                        <a:t>  Lĩnh vực liên quan đến công nghệ</a:t>
                      </a:r>
                    </a:p>
                    <a:p>
                      <a:r>
                        <a:rPr lang="en-US" sz="20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7"/>
                  </a:ext>
                </a:extLst>
              </a:tr>
              <a:tr h="708025">
                <a:tc>
                  <a:txBody>
                    <a:bodyPr/>
                    <a:lstStyle/>
                    <a:p>
                      <a:pPr algn="l">
                        <a:defRPr/>
                      </a:pPr>
                      <a:endParaRPr/>
                    </a:p>
                    <a:p>
                      <a:r>
                        <a:rPr lang="en-US"/>
                        <a:t>  8</a:t>
                      </a:r>
                    </a:p>
                    <a:p>
                      <a:r>
                        <a:rPr lang="en-US" sz="2099">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tc>
                  <a:txBody>
                    <a:bodyPr/>
                    <a:lstStyle/>
                    <a:p>
                      <a:pPr algn="l">
                        <a:defRPr/>
                      </a:pPr>
                      <a:endParaRPr dirty="0"/>
                    </a:p>
                    <a:p>
                      <a:r>
                        <a:rPr lang="en-US" dirty="0"/>
                        <a:t>  </a:t>
                      </a:r>
                      <a:r>
                        <a:rPr lang="en-US" dirty="0" err="1"/>
                        <a:t>Các</a:t>
                      </a:r>
                      <a:r>
                        <a:rPr lang="en-US" dirty="0"/>
                        <a:t> </a:t>
                      </a:r>
                      <a:r>
                        <a:rPr lang="en-US" dirty="0" err="1"/>
                        <a:t>lĩnh</a:t>
                      </a:r>
                      <a:r>
                        <a:rPr lang="en-US" dirty="0"/>
                        <a:t> </a:t>
                      </a:r>
                      <a:r>
                        <a:rPr lang="en-US" dirty="0" err="1"/>
                        <a:t>vực</a:t>
                      </a:r>
                      <a:r>
                        <a:rPr lang="en-US" dirty="0"/>
                        <a:t> </a:t>
                      </a:r>
                      <a:r>
                        <a:rPr lang="en-US" dirty="0" err="1"/>
                        <a:t>khác</a:t>
                      </a:r>
                      <a:endParaRPr lang="en-US" dirty="0"/>
                    </a:p>
                    <a:p>
                      <a:r>
                        <a:rPr lang="en-US" sz="2099" dirty="0">
                          <a:solidFill>
                            <a:srgbClr val="000000"/>
                          </a:solidFill>
                          <a:latin typeface="Arimo"/>
                        </a:rPr>
                        <a:t>  </a:t>
                      </a:r>
                    </a:p>
                  </a:txBody>
                  <a:tcPr>
                    <a:lnL w="28575" cap="flat" cmpd="sng" algn="ctr">
                      <a:solidFill>
                        <a:srgbClr val="86C7ED"/>
                      </a:solidFill>
                      <a:prstDash val="solid"/>
                      <a:round/>
                      <a:headEnd type="none" w="med" len="med"/>
                      <a:tailEnd type="none" w="med" len="med"/>
                    </a:lnL>
                    <a:lnR w="28575" cap="flat" cmpd="sng" algn="ctr">
                      <a:solidFill>
                        <a:srgbClr val="86C7ED"/>
                      </a:solidFill>
                      <a:prstDash val="solid"/>
                      <a:round/>
                      <a:headEnd type="none" w="med" len="med"/>
                      <a:tailEnd type="none" w="med" len="med"/>
                    </a:lnR>
                    <a:lnT w="28575" cap="flat" cmpd="sng" algn="ctr">
                      <a:solidFill>
                        <a:srgbClr val="86C7ED"/>
                      </a:solidFill>
                      <a:prstDash val="solid"/>
                      <a:round/>
                      <a:headEnd type="none" w="med" len="med"/>
                      <a:tailEnd type="none" w="med" len="med"/>
                    </a:lnT>
                    <a:lnB w="28575"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3" name="TextBox 3"/>
          <p:cNvSpPr txBox="1"/>
          <p:nvPr/>
        </p:nvSpPr>
        <p:spPr>
          <a:xfrm>
            <a:off x="1634499" y="226190"/>
            <a:ext cx="6312452" cy="561975"/>
          </a:xfrm>
          <a:prstGeom prst="rect">
            <a:avLst/>
          </a:prstGeom>
        </p:spPr>
        <p:txBody>
          <a:bodyPr lIns="0" tIns="0" rIns="0" bIns="0" rtlCol="0" anchor="t">
            <a:spAutoFit/>
          </a:bodyPr>
          <a:lstStyle/>
          <a:p>
            <a:pPr marL="0" lvl="0" indent="0" algn="l">
              <a:lnSpc>
                <a:spcPts val="4500"/>
              </a:lnSpc>
              <a:spcBef>
                <a:spcPct val="0"/>
              </a:spcBef>
            </a:pPr>
            <a:r>
              <a:rPr lang="en-US" sz="3000" spc="-89">
                <a:solidFill>
                  <a:srgbClr val="1836B2"/>
                </a:solidFill>
                <a:latin typeface="Arimo Bold"/>
              </a:rPr>
              <a:t>Phần 5: Kế hoạch quản lý rủi ro</a:t>
            </a:r>
          </a:p>
        </p:txBody>
      </p:sp>
      <p:sp>
        <p:nvSpPr>
          <p:cNvPr id="4" name="TextBox 4"/>
          <p:cNvSpPr txBox="1"/>
          <p:nvPr/>
        </p:nvSpPr>
        <p:spPr>
          <a:xfrm>
            <a:off x="1619259" y="858386"/>
            <a:ext cx="5227109" cy="398145"/>
          </a:xfrm>
          <a:prstGeom prst="rect">
            <a:avLst/>
          </a:prstGeom>
        </p:spPr>
        <p:txBody>
          <a:bodyPr lIns="0" tIns="0" rIns="0" bIns="0" rtlCol="0" anchor="t">
            <a:spAutoFit/>
          </a:bodyPr>
          <a:lstStyle/>
          <a:p>
            <a:pPr algn="ctr">
              <a:lnSpc>
                <a:spcPts val="3119"/>
              </a:lnSpc>
              <a:spcBef>
                <a:spcPct val="0"/>
              </a:spcBef>
            </a:pPr>
            <a:r>
              <a:rPr lang="en-US" sz="2399" spc="47" dirty="0">
                <a:solidFill>
                  <a:srgbClr val="9A67CB"/>
                </a:solidFill>
                <a:latin typeface="Arimo Bold"/>
              </a:rPr>
              <a:t>1. </a:t>
            </a:r>
            <a:r>
              <a:rPr lang="en-US" sz="2399" spc="47" dirty="0" err="1">
                <a:solidFill>
                  <a:srgbClr val="9A67CB"/>
                </a:solidFill>
                <a:latin typeface="Arimo Bold"/>
              </a:rPr>
              <a:t>Các</a:t>
            </a:r>
            <a:r>
              <a:rPr lang="en-US" sz="2399" spc="47" dirty="0">
                <a:solidFill>
                  <a:srgbClr val="9A67CB"/>
                </a:solidFill>
                <a:latin typeface="Arimo Bold"/>
              </a:rPr>
              <a:t> </a:t>
            </a:r>
            <a:r>
              <a:rPr lang="en-US" sz="2399" spc="47" dirty="0" err="1">
                <a:solidFill>
                  <a:srgbClr val="9A67CB"/>
                </a:solidFill>
                <a:latin typeface="Arimo Bold"/>
              </a:rPr>
              <a:t>lĩnh</a:t>
            </a:r>
            <a:r>
              <a:rPr lang="en-US" sz="2399" spc="47" dirty="0">
                <a:solidFill>
                  <a:srgbClr val="9A67CB"/>
                </a:solidFill>
                <a:latin typeface="Arimo Bold"/>
              </a:rPr>
              <a:t> </a:t>
            </a:r>
            <a:r>
              <a:rPr lang="en-US" sz="2399" spc="47" dirty="0" err="1">
                <a:solidFill>
                  <a:srgbClr val="9A67CB"/>
                </a:solidFill>
                <a:latin typeface="Arimo Bold"/>
              </a:rPr>
              <a:t>vực</a:t>
            </a:r>
            <a:r>
              <a:rPr lang="en-US" sz="2399" spc="47" dirty="0">
                <a:solidFill>
                  <a:srgbClr val="9A67CB"/>
                </a:solidFill>
                <a:latin typeface="Arimo Bold"/>
              </a:rPr>
              <a:t> </a:t>
            </a:r>
            <a:r>
              <a:rPr lang="en-US" sz="2399" spc="47" dirty="0" err="1">
                <a:solidFill>
                  <a:srgbClr val="9A67CB"/>
                </a:solidFill>
                <a:latin typeface="Arimo Bold"/>
              </a:rPr>
              <a:t>xảy</a:t>
            </a:r>
            <a:r>
              <a:rPr lang="en-US" sz="2399" spc="47" dirty="0">
                <a:solidFill>
                  <a:srgbClr val="9A67CB"/>
                </a:solidFill>
                <a:latin typeface="Arimo Bold"/>
              </a:rPr>
              <a:t> </a:t>
            </a:r>
            <a:r>
              <a:rPr lang="en-US" sz="2399" spc="47" dirty="0" err="1">
                <a:solidFill>
                  <a:srgbClr val="9A67CB"/>
                </a:solidFill>
                <a:latin typeface="Arimo Bold"/>
              </a:rPr>
              <a:t>ra</a:t>
            </a:r>
            <a:r>
              <a:rPr lang="en-US" sz="2399" spc="47" dirty="0">
                <a:solidFill>
                  <a:srgbClr val="9A67CB"/>
                </a:solidFill>
                <a:latin typeface="Arimo Bold"/>
              </a:rPr>
              <a:t> </a:t>
            </a:r>
            <a:r>
              <a:rPr lang="en-US" sz="2399" spc="47" dirty="0" err="1">
                <a:solidFill>
                  <a:srgbClr val="9A67CB"/>
                </a:solidFill>
                <a:latin typeface="Arimo Bold"/>
              </a:rPr>
              <a:t>rủi</a:t>
            </a:r>
            <a:r>
              <a:rPr lang="en-US" sz="2399" spc="47" dirty="0">
                <a:solidFill>
                  <a:srgbClr val="9A67CB"/>
                </a:solidFill>
                <a:latin typeface="Arimo Bold"/>
              </a:rPr>
              <a:t> </a:t>
            </a:r>
            <a:r>
              <a:rPr lang="en-US" sz="2399" spc="47" dirty="0" err="1">
                <a:solidFill>
                  <a:srgbClr val="9A67CB"/>
                </a:solidFill>
                <a:latin typeface="Arimo Bold"/>
              </a:rPr>
              <a:t>ro</a:t>
            </a:r>
            <a:endParaRPr lang="en-US" sz="2399" spc="47" dirty="0">
              <a:solidFill>
                <a:srgbClr val="9A67CB"/>
              </a:solidFill>
              <a:latin typeface="Arimo Bold"/>
            </a:endParaRPr>
          </a:p>
        </p:txBody>
      </p:sp>
      <p:pic>
        <p:nvPicPr>
          <p:cNvPr id="5" name="Picture 2">
            <a:extLst>
              <a:ext uri="{FF2B5EF4-FFF2-40B4-BE49-F238E27FC236}">
                <a16:creationId xmlns:a16="http://schemas.microsoft.com/office/drawing/2014/main" id="{80EC9193-536A-47C0-ADE3-FB991448F7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3087" t="34620" r="22612"/>
          <a:stretch>
            <a:fillRect/>
          </a:stretch>
        </p:blipFill>
        <p:spPr>
          <a:xfrm>
            <a:off x="4495800" y="14047"/>
            <a:ext cx="8542426" cy="10910988"/>
          </a:xfrm>
          <a:prstGeom prst="rect">
            <a:avLst/>
          </a:prstGeom>
        </p:spPr>
      </p:pic>
      <p:pic>
        <p:nvPicPr>
          <p:cNvPr id="6" name="Picture 2">
            <a:extLst>
              <a:ext uri="{FF2B5EF4-FFF2-40B4-BE49-F238E27FC236}">
                <a16:creationId xmlns:a16="http://schemas.microsoft.com/office/drawing/2014/main" id="{AD069DA1-565F-4C0C-82D1-25E2557EEA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3087" t="34620" r="22612"/>
          <a:stretch>
            <a:fillRect/>
          </a:stretch>
        </p:blipFill>
        <p:spPr>
          <a:xfrm>
            <a:off x="3139812" y="11463622"/>
            <a:ext cx="11659792" cy="148927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14350" y="1028700"/>
          <a:ext cx="17259301" cy="8294095"/>
        </p:xfrm>
        <a:graphic>
          <a:graphicData uri="http://schemas.openxmlformats.org/drawingml/2006/table">
            <a:tbl>
              <a:tblPr/>
              <a:tblGrid>
                <a:gridCol w="1258421">
                  <a:extLst>
                    <a:ext uri="{9D8B030D-6E8A-4147-A177-3AD203B41FA5}">
                      <a16:colId xmlns:a16="http://schemas.microsoft.com/office/drawing/2014/main" val="20000"/>
                    </a:ext>
                  </a:extLst>
                </a:gridCol>
                <a:gridCol w="1202415">
                  <a:extLst>
                    <a:ext uri="{9D8B030D-6E8A-4147-A177-3AD203B41FA5}">
                      <a16:colId xmlns:a16="http://schemas.microsoft.com/office/drawing/2014/main" val="20001"/>
                    </a:ext>
                  </a:extLst>
                </a:gridCol>
                <a:gridCol w="2842701">
                  <a:extLst>
                    <a:ext uri="{9D8B030D-6E8A-4147-A177-3AD203B41FA5}">
                      <a16:colId xmlns:a16="http://schemas.microsoft.com/office/drawing/2014/main" val="20002"/>
                    </a:ext>
                  </a:extLst>
                </a:gridCol>
                <a:gridCol w="2368235">
                  <a:extLst>
                    <a:ext uri="{9D8B030D-6E8A-4147-A177-3AD203B41FA5}">
                      <a16:colId xmlns:a16="http://schemas.microsoft.com/office/drawing/2014/main" val="20003"/>
                    </a:ext>
                  </a:extLst>
                </a:gridCol>
                <a:gridCol w="1220587">
                  <a:extLst>
                    <a:ext uri="{9D8B030D-6E8A-4147-A177-3AD203B41FA5}">
                      <a16:colId xmlns:a16="http://schemas.microsoft.com/office/drawing/2014/main" val="20004"/>
                    </a:ext>
                  </a:extLst>
                </a:gridCol>
                <a:gridCol w="2508298">
                  <a:extLst>
                    <a:ext uri="{9D8B030D-6E8A-4147-A177-3AD203B41FA5}">
                      <a16:colId xmlns:a16="http://schemas.microsoft.com/office/drawing/2014/main" val="20005"/>
                    </a:ext>
                  </a:extLst>
                </a:gridCol>
                <a:gridCol w="1036363">
                  <a:extLst>
                    <a:ext uri="{9D8B030D-6E8A-4147-A177-3AD203B41FA5}">
                      <a16:colId xmlns:a16="http://schemas.microsoft.com/office/drawing/2014/main" val="20006"/>
                    </a:ext>
                  </a:extLst>
                </a:gridCol>
                <a:gridCol w="1775319">
                  <a:extLst>
                    <a:ext uri="{9D8B030D-6E8A-4147-A177-3AD203B41FA5}">
                      <a16:colId xmlns:a16="http://schemas.microsoft.com/office/drawing/2014/main" val="20007"/>
                    </a:ext>
                  </a:extLst>
                </a:gridCol>
                <a:gridCol w="1091100">
                  <a:extLst>
                    <a:ext uri="{9D8B030D-6E8A-4147-A177-3AD203B41FA5}">
                      <a16:colId xmlns:a16="http://schemas.microsoft.com/office/drawing/2014/main" val="20008"/>
                    </a:ext>
                  </a:extLst>
                </a:gridCol>
                <a:gridCol w="1955862">
                  <a:extLst>
                    <a:ext uri="{9D8B030D-6E8A-4147-A177-3AD203B41FA5}">
                      <a16:colId xmlns:a16="http://schemas.microsoft.com/office/drawing/2014/main" val="20009"/>
                    </a:ext>
                  </a:extLst>
                </a:gridCol>
              </a:tblGrid>
              <a:tr h="1718460">
                <a:tc>
                  <a:txBody>
                    <a:bodyPr/>
                    <a:lstStyle/>
                    <a:p>
                      <a:pPr algn="l">
                        <a:defRPr/>
                      </a:pPr>
                      <a:endParaRPr/>
                    </a:p>
                    <a:p>
                      <a:r>
                        <a:rPr lang="en-US"/>
                        <a:t>  Mã rủi ro</a:t>
                      </a:r>
                    </a:p>
                    <a:p>
                      <a:r>
                        <a:rPr lang="en-US" sz="1849">
                          <a:solidFill>
                            <a:srgbClr val="1836B2"/>
                          </a:solidFill>
                          <a:latin typeface="Fira Sans Medium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Số hiệu trong WBS</a:t>
                      </a:r>
                    </a:p>
                    <a:p>
                      <a:r>
                        <a:rPr lang="en-US" sz="1849">
                          <a:solidFill>
                            <a:srgbClr val="1836B2"/>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Sự kiện rủi ro</a:t>
                      </a:r>
                    </a:p>
                    <a:p>
                      <a:r>
                        <a:rPr lang="en-US" sz="1849">
                          <a:solidFill>
                            <a:srgbClr val="1836B2"/>
                          </a:solidFill>
                          <a:latin typeface="Fira Sans Medium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Người chịu trách nhiệm</a:t>
                      </a:r>
                    </a:p>
                    <a:p>
                      <a:r>
                        <a:rPr lang="en-US" sz="1849">
                          <a:solidFill>
                            <a:srgbClr val="1836B2"/>
                          </a:solidFill>
                          <a:latin typeface="Fira Sans Medium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Phạm vi ảnh hưởng (W/B/S)</a:t>
                      </a:r>
                    </a:p>
                    <a:p>
                      <a:r>
                        <a:rPr lang="en-US" sz="1849">
                          <a:solidFill>
                            <a:srgbClr val="1836B2"/>
                          </a:solidFill>
                          <a:latin typeface="Fira Sans Medium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Ngày ảnh hưởng của dự kiến</a:t>
                      </a:r>
                    </a:p>
                    <a:p>
                      <a:r>
                        <a:rPr lang="en-US" sz="1849">
                          <a:solidFill>
                            <a:srgbClr val="1836B2"/>
                          </a:solidFill>
                          <a:latin typeface="Fira Sans Medium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Xác suất rủi ro xuất hiện</a:t>
                      </a:r>
                    </a:p>
                    <a:p>
                      <a:r>
                        <a:rPr lang="en-US" sz="1849">
                          <a:solidFill>
                            <a:srgbClr val="1836B2"/>
                          </a:solidFill>
                          <a:latin typeface="Fira Sans Medium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Ảnh hưởng của rủi ro</a:t>
                      </a:r>
                    </a:p>
                    <a:p>
                      <a:r>
                        <a:rPr lang="en-US" sz="1849">
                          <a:solidFill>
                            <a:srgbClr val="1836B2"/>
                          </a:solidFill>
                          <a:latin typeface="Fira Sans Medium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Mức độ nghiêm trọng</a:t>
                      </a:r>
                    </a:p>
                    <a:p>
                      <a:r>
                        <a:rPr lang="en-US" sz="1849">
                          <a:solidFill>
                            <a:srgbClr val="1836B2"/>
                          </a:solidFill>
                          <a:latin typeface="Fira Sans Medium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Xếp hạng</a:t>
                      </a:r>
                    </a:p>
                    <a:p>
                      <a:r>
                        <a:rPr lang="en-US" sz="1849">
                          <a:solidFill>
                            <a:srgbClr val="1836B2"/>
                          </a:solidFill>
                          <a:latin typeface="Fira Sans Medium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2043058">
                <a:tc>
                  <a:txBody>
                    <a:bodyPr/>
                    <a:lstStyle/>
                    <a:p>
                      <a:pPr algn="l">
                        <a:defRPr/>
                      </a:pPr>
                      <a:endParaRPr/>
                    </a:p>
                    <a:p>
                      <a:r>
                        <a:rPr lang="en-US"/>
                        <a:t>  1</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1.0</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Người dùng thay đổi yêu cầu trong quá trình thực hiện</a:t>
                      </a:r>
                    </a:p>
                    <a:p>
                      <a:r>
                        <a:rPr lang="en-US"/>
                        <a:t>  dự án</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Nhóm trưởng dự án</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W/B</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Từ giai đoạn đầu đến giai đoạn thiết kế</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Trung bình</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Cao</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Cao</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2</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1"/>
                  </a:ext>
                </a:extLst>
              </a:tr>
              <a:tr h="1393862">
                <a:tc>
                  <a:txBody>
                    <a:bodyPr/>
                    <a:lstStyle/>
                    <a:p>
                      <a:pPr algn="l">
                        <a:defRPr/>
                      </a:pPr>
                      <a:endParaRPr/>
                    </a:p>
                    <a:p>
                      <a:r>
                        <a:rPr lang="en-US"/>
                        <a:t>  2</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Hiểu chưa đầy đủ về yêu cầu của người dùng</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Nhóm trưởng dự án</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W/S</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Trung bình</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Rất cao</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Rất cao</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3</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2"/>
                  </a:ext>
                </a:extLst>
              </a:tr>
              <a:tr h="1393862">
                <a:tc>
                  <a:txBody>
                    <a:bodyPr/>
                    <a:lstStyle/>
                    <a:p>
                      <a:pPr algn="l">
                        <a:defRPr/>
                      </a:pPr>
                      <a:endParaRPr/>
                    </a:p>
                    <a:p>
                      <a:r>
                        <a:rPr lang="en-US"/>
                        <a:t>  3</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Yêu cầu của người dùng quá mức phức tạp</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Nhóm trưởng dự án</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S/W</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Trung bình</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Cao</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Trung bình</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4</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3"/>
                  </a:ext>
                </a:extLst>
              </a:tr>
              <a:tr h="1718460">
                <a:tc>
                  <a:txBody>
                    <a:bodyPr/>
                    <a:lstStyle/>
                    <a:p>
                      <a:pPr algn="l">
                        <a:defRPr/>
                      </a:pPr>
                      <a:endParaRPr/>
                    </a:p>
                    <a:p>
                      <a:r>
                        <a:rPr lang="en-US"/>
                        <a:t>  4</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Xung đột giữa người dùng và đội phát triển dự án</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Nhóm trưởng dự án</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W/S</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Suốt quá trình thực hiện dự án</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Trung bình</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Cao</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Cao</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5</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746343" y="378561"/>
            <a:ext cx="3934897" cy="398145"/>
          </a:xfrm>
          <a:prstGeom prst="rect">
            <a:avLst/>
          </a:prstGeom>
        </p:spPr>
        <p:txBody>
          <a:bodyPr lIns="0" tIns="0" rIns="0" bIns="0" rtlCol="0" anchor="t">
            <a:spAutoFit/>
          </a:bodyPr>
          <a:lstStyle/>
          <a:p>
            <a:pPr algn="ctr">
              <a:lnSpc>
                <a:spcPts val="3119"/>
              </a:lnSpc>
              <a:spcBef>
                <a:spcPct val="0"/>
              </a:spcBef>
            </a:pPr>
            <a:r>
              <a:rPr lang="en-US" sz="2399" spc="47">
                <a:solidFill>
                  <a:srgbClr val="A066CB"/>
                </a:solidFill>
                <a:latin typeface="Arimo Bold"/>
              </a:rPr>
              <a:t>2. Phân tích mức độ rủi ro</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952874" y="524066"/>
          <a:ext cx="16382252" cy="9238868"/>
        </p:xfrm>
        <a:graphic>
          <a:graphicData uri="http://schemas.openxmlformats.org/drawingml/2006/table">
            <a:tbl>
              <a:tblPr/>
              <a:tblGrid>
                <a:gridCol w="721087">
                  <a:extLst>
                    <a:ext uri="{9D8B030D-6E8A-4147-A177-3AD203B41FA5}">
                      <a16:colId xmlns:a16="http://schemas.microsoft.com/office/drawing/2014/main" val="20000"/>
                    </a:ext>
                  </a:extLst>
                </a:gridCol>
                <a:gridCol w="1426919">
                  <a:extLst>
                    <a:ext uri="{9D8B030D-6E8A-4147-A177-3AD203B41FA5}">
                      <a16:colId xmlns:a16="http://schemas.microsoft.com/office/drawing/2014/main" val="20001"/>
                    </a:ext>
                  </a:extLst>
                </a:gridCol>
                <a:gridCol w="2729536">
                  <a:extLst>
                    <a:ext uri="{9D8B030D-6E8A-4147-A177-3AD203B41FA5}">
                      <a16:colId xmlns:a16="http://schemas.microsoft.com/office/drawing/2014/main" val="20002"/>
                    </a:ext>
                  </a:extLst>
                </a:gridCol>
                <a:gridCol w="1886666">
                  <a:extLst>
                    <a:ext uri="{9D8B030D-6E8A-4147-A177-3AD203B41FA5}">
                      <a16:colId xmlns:a16="http://schemas.microsoft.com/office/drawing/2014/main" val="20003"/>
                    </a:ext>
                  </a:extLst>
                </a:gridCol>
                <a:gridCol w="1222586">
                  <a:extLst>
                    <a:ext uri="{9D8B030D-6E8A-4147-A177-3AD203B41FA5}">
                      <a16:colId xmlns:a16="http://schemas.microsoft.com/office/drawing/2014/main" val="20004"/>
                    </a:ext>
                  </a:extLst>
                </a:gridCol>
                <a:gridCol w="1707875">
                  <a:extLst>
                    <a:ext uri="{9D8B030D-6E8A-4147-A177-3AD203B41FA5}">
                      <a16:colId xmlns:a16="http://schemas.microsoft.com/office/drawing/2014/main" val="20005"/>
                    </a:ext>
                  </a:extLst>
                </a:gridCol>
                <a:gridCol w="2142081">
                  <a:extLst>
                    <a:ext uri="{9D8B030D-6E8A-4147-A177-3AD203B41FA5}">
                      <a16:colId xmlns:a16="http://schemas.microsoft.com/office/drawing/2014/main" val="20006"/>
                    </a:ext>
                  </a:extLst>
                </a:gridCol>
                <a:gridCol w="1784500">
                  <a:extLst>
                    <a:ext uri="{9D8B030D-6E8A-4147-A177-3AD203B41FA5}">
                      <a16:colId xmlns:a16="http://schemas.microsoft.com/office/drawing/2014/main" val="20007"/>
                    </a:ext>
                  </a:extLst>
                </a:gridCol>
                <a:gridCol w="1733417">
                  <a:extLst>
                    <a:ext uri="{9D8B030D-6E8A-4147-A177-3AD203B41FA5}">
                      <a16:colId xmlns:a16="http://schemas.microsoft.com/office/drawing/2014/main" val="20008"/>
                    </a:ext>
                  </a:extLst>
                </a:gridCol>
                <a:gridCol w="1027585">
                  <a:extLst>
                    <a:ext uri="{9D8B030D-6E8A-4147-A177-3AD203B41FA5}">
                      <a16:colId xmlns:a16="http://schemas.microsoft.com/office/drawing/2014/main" val="20009"/>
                    </a:ext>
                  </a:extLst>
                </a:gridCol>
              </a:tblGrid>
              <a:tr h="2367004">
                <a:tc>
                  <a:txBody>
                    <a:bodyPr/>
                    <a:lstStyle/>
                    <a:p>
                      <a:pPr algn="l">
                        <a:defRPr/>
                      </a:pPr>
                      <a:endParaRPr/>
                    </a:p>
                    <a:p>
                      <a:r>
                        <a:rPr lang="en-US"/>
                        <a:t>  5</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Ước lượng chi phí không phù hợp với ngân sách (</a:t>
                      </a:r>
                    </a:p>
                    <a:p>
                      <a:r>
                        <a:rPr lang="en-US"/>
                        <a:t>  Thông thường là thiếu hụt ngân sách )</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Nhóm trưởng dự án</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W</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Trung bình</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Cao</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Cao</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6</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1717966">
                <a:tc>
                  <a:txBody>
                    <a:bodyPr/>
                    <a:lstStyle/>
                    <a:p>
                      <a:pPr algn="l">
                        <a:defRPr/>
                      </a:pPr>
                      <a:endParaRPr/>
                    </a:p>
                    <a:p>
                      <a:r>
                        <a:rPr lang="en-US"/>
                        <a:t>  6</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Hệ thống không thực hiện đúng các chức năng yêu cầu</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Nhóm trưởng dự án</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W/S</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Trung bình</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Rất cao</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Cao</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7</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1"/>
                  </a:ext>
                </a:extLst>
              </a:tr>
              <a:tr h="1717966">
                <a:tc>
                  <a:txBody>
                    <a:bodyPr/>
                    <a:lstStyle/>
                    <a:p>
                      <a:pPr algn="l">
                        <a:defRPr/>
                      </a:pPr>
                      <a:endParaRPr/>
                    </a:p>
                    <a:p>
                      <a:r>
                        <a:rPr lang="en-US"/>
                        <a:t>  7</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Tốc độ xử lý dữ liệu chậm</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Kỹ sư đảm bảo chất lượng</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W/S</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Giai đoạn cài đặt đến kết thúc dự án</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Trung bình</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Dưới trung bình</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Dưới trung bình</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8</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2"/>
                  </a:ext>
                </a:extLst>
              </a:tr>
              <a:tr h="1717966">
                <a:tc>
                  <a:txBody>
                    <a:bodyPr/>
                    <a:lstStyle/>
                    <a:p>
                      <a:pPr algn="l">
                        <a:defRPr/>
                      </a:pPr>
                      <a:endParaRPr/>
                    </a:p>
                    <a:p>
                      <a:r>
                        <a:rPr lang="en-US"/>
                        <a:t>  8</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Trang web không tương thích với hệ thống</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Lập trình viên</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W/S</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Giai đoạn cài đặt đến kết thúc dự án</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Trung bình</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Cao</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Cao</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9</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3"/>
                  </a:ext>
                </a:extLst>
              </a:tr>
              <a:tr h="1717966">
                <a:tc>
                  <a:txBody>
                    <a:bodyPr/>
                    <a:lstStyle/>
                    <a:p>
                      <a:pPr algn="l">
                        <a:defRPr/>
                      </a:pPr>
                      <a:endParaRPr/>
                    </a:p>
                    <a:p>
                      <a:r>
                        <a:rPr lang="en-US"/>
                        <a:t>  9</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Code có vấn đề dẫn đến phải chỉnh sửa cài đặt lại</a:t>
                      </a:r>
                    </a:p>
                    <a:p>
                      <a:r>
                        <a:rPr lang="en-US"/>
                        <a:t>  nhiều lần</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Lập trình viên</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W</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Trung bình</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Cao</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Cao</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10</a:t>
                      </a:r>
                    </a:p>
                    <a:p>
                      <a:r>
                        <a:rPr lang="en-US" sz="1849">
                          <a:solidFill>
                            <a:srgbClr val="000000"/>
                          </a:solidFill>
                          <a:latin typeface="Fira Sans Medium"/>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287983" y="1684465"/>
          <a:ext cx="15712034" cy="8220075"/>
        </p:xfrm>
        <a:graphic>
          <a:graphicData uri="http://schemas.openxmlformats.org/drawingml/2006/table">
            <a:tbl>
              <a:tblPr/>
              <a:tblGrid>
                <a:gridCol w="828154">
                  <a:extLst>
                    <a:ext uri="{9D8B030D-6E8A-4147-A177-3AD203B41FA5}">
                      <a16:colId xmlns:a16="http://schemas.microsoft.com/office/drawing/2014/main" val="20000"/>
                    </a:ext>
                  </a:extLst>
                </a:gridCol>
                <a:gridCol w="2107269">
                  <a:extLst>
                    <a:ext uri="{9D8B030D-6E8A-4147-A177-3AD203B41FA5}">
                      <a16:colId xmlns:a16="http://schemas.microsoft.com/office/drawing/2014/main" val="20001"/>
                    </a:ext>
                  </a:extLst>
                </a:gridCol>
                <a:gridCol w="4745280">
                  <a:extLst>
                    <a:ext uri="{9D8B030D-6E8A-4147-A177-3AD203B41FA5}">
                      <a16:colId xmlns:a16="http://schemas.microsoft.com/office/drawing/2014/main" val="20002"/>
                    </a:ext>
                  </a:extLst>
                </a:gridCol>
                <a:gridCol w="5404924">
                  <a:extLst>
                    <a:ext uri="{9D8B030D-6E8A-4147-A177-3AD203B41FA5}">
                      <a16:colId xmlns:a16="http://schemas.microsoft.com/office/drawing/2014/main" val="20003"/>
                    </a:ext>
                  </a:extLst>
                </a:gridCol>
                <a:gridCol w="2626407">
                  <a:extLst>
                    <a:ext uri="{9D8B030D-6E8A-4147-A177-3AD203B41FA5}">
                      <a16:colId xmlns:a16="http://schemas.microsoft.com/office/drawing/2014/main" val="20004"/>
                    </a:ext>
                  </a:extLst>
                </a:gridCol>
              </a:tblGrid>
              <a:tr h="1250673">
                <a:tc>
                  <a:txBody>
                    <a:bodyPr/>
                    <a:lstStyle/>
                    <a:p>
                      <a:pPr algn="l">
                        <a:defRPr/>
                      </a:pPr>
                      <a:endParaRPr/>
                    </a:p>
                    <a:p>
                      <a:r>
                        <a:rPr lang="en-US"/>
                        <a:t>  Mã rủi ro</a:t>
                      </a:r>
                    </a:p>
                    <a:p>
                      <a:r>
                        <a:rPr lang="en-US" sz="1699">
                          <a:solidFill>
                            <a:srgbClr val="1836B2"/>
                          </a:solidFill>
                          <a:latin typeface="Arimo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Chiến lược giảm nhẹ</a:t>
                      </a:r>
                    </a:p>
                    <a:p>
                      <a:r>
                        <a:rPr lang="en-US" sz="1699">
                          <a:solidFill>
                            <a:srgbClr val="1836B2"/>
                          </a:solidFill>
                          <a:latin typeface="Arimo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Công việc cần làm</a:t>
                      </a:r>
                    </a:p>
                    <a:p>
                      <a:r>
                        <a:rPr lang="en-US" sz="1699">
                          <a:solidFill>
                            <a:srgbClr val="1836B2"/>
                          </a:solidFill>
                          <a:latin typeface="Arimo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Người chịu trách nhiệm</a:t>
                      </a:r>
                    </a:p>
                    <a:p>
                      <a:r>
                        <a:rPr lang="en-US" sz="1699">
                          <a:solidFill>
                            <a:srgbClr val="1836B2"/>
                          </a:solidFill>
                          <a:latin typeface="Arimo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Trạng thái thực hiện</a:t>
                      </a:r>
                    </a:p>
                    <a:p>
                      <a:r>
                        <a:rPr lang="en-US" sz="1699">
                          <a:solidFill>
                            <a:srgbClr val="1836B2"/>
                          </a:solidFill>
                          <a:latin typeface="Arimo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964260">
                <a:tc>
                  <a:txBody>
                    <a:bodyPr/>
                    <a:lstStyle/>
                    <a:p>
                      <a:pPr algn="l">
                        <a:defRPr/>
                      </a:pPr>
                      <a:endParaRPr/>
                    </a:p>
                    <a:p>
                      <a:r>
                        <a:rPr lang="en-US"/>
                        <a:t>  1</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Làm giảm xác suất</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Quan tâm tới người dùng</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Nhà phân tích nghiệp vụ kinh doanh</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Đang thực hiện</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1"/>
                  </a:ext>
                </a:extLst>
              </a:tr>
              <a:tr h="964260">
                <a:tc>
                  <a:txBody>
                    <a:bodyPr/>
                    <a:lstStyle/>
                    <a:p>
                      <a:pPr algn="l">
                        <a:defRPr/>
                      </a:pPr>
                      <a:endParaRPr/>
                    </a:p>
                    <a:p>
                      <a:r>
                        <a:rPr lang="en-US"/>
                        <a:t>  2</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Làm giảm xác suất</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Thống nhất với người dùng ngay từ ban đầu</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Nhà phân tích nghiệp vụ kinh doanh</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Đã thực hiện</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2"/>
                  </a:ext>
                </a:extLst>
              </a:tr>
              <a:tr h="964260">
                <a:tc>
                  <a:txBody>
                    <a:bodyPr/>
                    <a:lstStyle/>
                    <a:p>
                      <a:pPr algn="l">
                        <a:defRPr/>
                      </a:pPr>
                      <a:endParaRPr/>
                    </a:p>
                    <a:p>
                      <a:r>
                        <a:rPr lang="en-US"/>
                        <a:t>  3</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Làm giảm xác suất</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Thống nhất với người dùng ngay từ ban đầu</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Nhà phân tích nghiệp vụ kinh doanh</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Đã thực hiện</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3"/>
                  </a:ext>
                </a:extLst>
              </a:tr>
              <a:tr h="1556181">
                <a:tc>
                  <a:txBody>
                    <a:bodyPr/>
                    <a:lstStyle/>
                    <a:p>
                      <a:pPr algn="l">
                        <a:defRPr/>
                      </a:pPr>
                      <a:endParaRPr/>
                    </a:p>
                    <a:p>
                      <a:r>
                        <a:rPr lang="en-US"/>
                        <a:t>  4</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Trách xảy ra rủi ro</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Người đại diện cần điều phối tốt quan hệ giữa người</a:t>
                      </a:r>
                    </a:p>
                    <a:p>
                      <a:r>
                        <a:rPr lang="en-US"/>
                        <a:t>  dùng và nhóm phát triển</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Nhóm trưởng dự án</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Đang thực hiện</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4"/>
                  </a:ext>
                </a:extLst>
              </a:tr>
              <a:tr h="964260">
                <a:tc>
                  <a:txBody>
                    <a:bodyPr/>
                    <a:lstStyle/>
                    <a:p>
                      <a:pPr algn="l">
                        <a:defRPr/>
                      </a:pPr>
                      <a:endParaRPr/>
                    </a:p>
                    <a:p>
                      <a:r>
                        <a:rPr lang="en-US"/>
                        <a:t>  5</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Làm giảm xác suất</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Sử dụng hợp lý các phương pháp ước lượng</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Nhóm trưởng dự án</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Đã thực hiện</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5"/>
                  </a:ext>
                </a:extLst>
              </a:tr>
              <a:tr h="1556181">
                <a:tc>
                  <a:txBody>
                    <a:bodyPr/>
                    <a:lstStyle/>
                    <a:p>
                      <a:pPr algn="l">
                        <a:defRPr/>
                      </a:pPr>
                      <a:endParaRPr/>
                    </a:p>
                    <a:p>
                      <a:r>
                        <a:rPr lang="en-US"/>
                        <a:t>  6</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Làm giảm xác suất</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Xác định rõ các chức năng theo yêu cầu của người</a:t>
                      </a:r>
                    </a:p>
                    <a:p>
                      <a:r>
                        <a:rPr lang="en-US"/>
                        <a:t>  dùng</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Nhóm trưởng dự án</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defRPr/>
                      </a:pPr>
                      <a:endParaRPr/>
                    </a:p>
                    <a:p>
                      <a:r>
                        <a:rPr lang="en-US"/>
                        <a:t>  Đã thực hiện</a:t>
                      </a:r>
                    </a:p>
                    <a:p>
                      <a:r>
                        <a:rPr lang="en-US" sz="1699">
                          <a:solidFill>
                            <a:srgbClr val="000000"/>
                          </a:solidFill>
                          <a:latin typeface="Fira Sans Light Bold"/>
                        </a:rPr>
                        <a:t>  </a:t>
                      </a:r>
                    </a:p>
                  </a:txBody>
                  <a:tcPr>
                    <a:lnL w="19050" cap="flat" cmpd="sng" algn="ctr">
                      <a:solidFill>
                        <a:srgbClr val="86C7ED"/>
                      </a:solidFill>
                      <a:prstDash val="solid"/>
                      <a:round/>
                      <a:headEnd type="none" w="med" len="med"/>
                      <a:tailEnd type="none" w="med" len="med"/>
                    </a:lnL>
                    <a:lnR w="19050" cap="flat" cmpd="sng" algn="ctr">
                      <a:solidFill>
                        <a:srgbClr val="86C7ED"/>
                      </a:solidFill>
                      <a:prstDash val="solid"/>
                      <a:round/>
                      <a:headEnd type="none" w="med" len="med"/>
                      <a:tailEnd type="none" w="med" len="med"/>
                    </a:lnR>
                    <a:lnT w="19050" cap="flat" cmpd="sng" algn="ctr">
                      <a:solidFill>
                        <a:srgbClr val="86C7ED"/>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TextBox 3"/>
          <p:cNvSpPr txBox="1"/>
          <p:nvPr/>
        </p:nvSpPr>
        <p:spPr>
          <a:xfrm>
            <a:off x="953427" y="656590"/>
            <a:ext cx="4703921" cy="398145"/>
          </a:xfrm>
          <a:prstGeom prst="rect">
            <a:avLst/>
          </a:prstGeom>
        </p:spPr>
        <p:txBody>
          <a:bodyPr lIns="0" tIns="0" rIns="0" bIns="0" rtlCol="0" anchor="t">
            <a:spAutoFit/>
          </a:bodyPr>
          <a:lstStyle/>
          <a:p>
            <a:pPr algn="ctr">
              <a:lnSpc>
                <a:spcPts val="3119"/>
              </a:lnSpc>
              <a:spcBef>
                <a:spcPct val="0"/>
              </a:spcBef>
            </a:pPr>
            <a:r>
              <a:rPr lang="en-US" sz="2399" spc="47">
                <a:solidFill>
                  <a:srgbClr val="9A67CB"/>
                </a:solidFill>
                <a:latin typeface="Arimo Bold"/>
              </a:rPr>
              <a:t>3. Kế hoạch phòng  ngừa rủi ro</a:t>
            </a:r>
          </a:p>
        </p:txBody>
      </p:sp>
      <p:sp>
        <p:nvSpPr>
          <p:cNvPr id="4" name="TextBox 4"/>
          <p:cNvSpPr txBox="1"/>
          <p:nvPr/>
        </p:nvSpPr>
        <p:spPr>
          <a:xfrm>
            <a:off x="1132131" y="1151477"/>
            <a:ext cx="4939784" cy="372110"/>
          </a:xfrm>
          <a:prstGeom prst="rect">
            <a:avLst/>
          </a:prstGeom>
        </p:spPr>
        <p:txBody>
          <a:bodyPr lIns="0" tIns="0" rIns="0" bIns="0" rtlCol="0" anchor="t">
            <a:spAutoFit/>
          </a:bodyPr>
          <a:lstStyle/>
          <a:p>
            <a:pPr algn="ctr">
              <a:lnSpc>
                <a:spcPts val="2859"/>
              </a:lnSpc>
              <a:spcBef>
                <a:spcPct val="0"/>
              </a:spcBef>
            </a:pPr>
            <a:r>
              <a:rPr lang="en-US" sz="2199" spc="43">
                <a:solidFill>
                  <a:srgbClr val="000000"/>
                </a:solidFill>
                <a:latin typeface="Arimo Bold"/>
              </a:rPr>
              <a:t>Một vài kế hoạch phòng ngừa rủi ro</a:t>
            </a:r>
          </a:p>
        </p:txBody>
      </p:sp>
      <p:pic>
        <p:nvPicPr>
          <p:cNvPr id="5" name="Picture 4">
            <a:extLst>
              <a:ext uri="{FF2B5EF4-FFF2-40B4-BE49-F238E27FC236}">
                <a16:creationId xmlns:a16="http://schemas.microsoft.com/office/drawing/2014/main" id="{CB0F2171-DE3E-498B-AAE4-606D83C3D5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4991285" y="10629900"/>
            <a:ext cx="8305430" cy="7354081"/>
          </a:xfrm>
          <a:prstGeom prst="rect">
            <a:avLst/>
          </a:prstGeom>
        </p:spPr>
      </p:pic>
      <p:pic>
        <p:nvPicPr>
          <p:cNvPr id="6" name="Picture 2">
            <a:extLst>
              <a:ext uri="{FF2B5EF4-FFF2-40B4-BE49-F238E27FC236}">
                <a16:creationId xmlns:a16="http://schemas.microsoft.com/office/drawing/2014/main" id="{0F86A701-FC63-41BD-A9B1-5591E871A2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4026"/>
          <a:stretch>
            <a:fillRect/>
          </a:stretch>
        </p:blipFill>
        <p:spPr>
          <a:xfrm rot="-5400000" flipH="1">
            <a:off x="-5829743" y="-4952558"/>
            <a:ext cx="6928805" cy="3956120"/>
          </a:xfrm>
          <a:prstGeom prst="rect">
            <a:avLst/>
          </a:prstGeom>
        </p:spPr>
      </p:pic>
      <p:pic>
        <p:nvPicPr>
          <p:cNvPr id="7" name="Picture 3">
            <a:extLst>
              <a:ext uri="{FF2B5EF4-FFF2-40B4-BE49-F238E27FC236}">
                <a16:creationId xmlns:a16="http://schemas.microsoft.com/office/drawing/2014/main" id="{92BF3E71-2BE0-4C9A-BD35-0EC9EC5B35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4026"/>
          <a:stretch>
            <a:fillRect/>
          </a:stretch>
        </p:blipFill>
        <p:spPr>
          <a:xfrm rot="-5400000" flipH="1">
            <a:off x="16899902" y="10089813"/>
            <a:ext cx="6928805" cy="39561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rot="-5400000" flipH="1">
            <a:off x="13214962" y="8543405"/>
            <a:ext cx="6928805" cy="395612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4026"/>
          <a:stretch>
            <a:fillRect/>
          </a:stretch>
        </p:blipFill>
        <p:spPr>
          <a:xfrm rot="-5400000" flipH="1">
            <a:off x="-2435703" y="-2189275"/>
            <a:ext cx="6928805" cy="395612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950096" y="896939"/>
            <a:ext cx="8305430" cy="735408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p:nvPr/>
        </p:nvGrpSpPr>
        <p:grpSpPr>
          <a:xfrm>
            <a:off x="-5902797" y="-2006193"/>
            <a:ext cx="15982324" cy="13842185"/>
            <a:chOff x="0" y="0"/>
            <a:chExt cx="6202680" cy="5372100"/>
          </a:xfrm>
        </p:grpSpPr>
        <p:sp>
          <p:nvSpPr>
            <p:cNvPr id="3" name="Freeform 3"/>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FFFFFF"/>
            </a:solidFill>
          </p:spPr>
        </p:sp>
      </p:grpSp>
      <p:sp>
        <p:nvSpPr>
          <p:cNvPr id="4" name="TextBox 4"/>
          <p:cNvSpPr txBox="1"/>
          <p:nvPr/>
        </p:nvSpPr>
        <p:spPr>
          <a:xfrm>
            <a:off x="1044063" y="5161635"/>
            <a:ext cx="7242145" cy="1129348"/>
          </a:xfrm>
          <a:prstGeom prst="rect">
            <a:avLst/>
          </a:prstGeom>
        </p:spPr>
        <p:txBody>
          <a:bodyPr lIns="0" tIns="0" rIns="0" bIns="0" rtlCol="0" anchor="t">
            <a:spAutoFit/>
          </a:bodyPr>
          <a:lstStyle/>
          <a:p>
            <a:pPr marL="0" lvl="0" indent="0">
              <a:lnSpc>
                <a:spcPts val="8717"/>
              </a:lnSpc>
            </a:pPr>
            <a:r>
              <a:rPr lang="en-US" sz="7925">
                <a:solidFill>
                  <a:srgbClr val="1836B2"/>
                </a:solidFill>
                <a:latin typeface="Fira Sans Medium Bold"/>
              </a:rPr>
              <a:t>Mục lục</a:t>
            </a:r>
          </a:p>
        </p:txBody>
      </p:sp>
      <p:sp>
        <p:nvSpPr>
          <p:cNvPr id="5" name="TextBox 5"/>
          <p:cNvSpPr txBox="1"/>
          <p:nvPr/>
        </p:nvSpPr>
        <p:spPr>
          <a:xfrm>
            <a:off x="11013525" y="2876550"/>
            <a:ext cx="6245775" cy="552450"/>
          </a:xfrm>
          <a:prstGeom prst="rect">
            <a:avLst/>
          </a:prstGeom>
        </p:spPr>
        <p:txBody>
          <a:bodyPr lIns="0" tIns="0" rIns="0" bIns="0" rtlCol="0" anchor="t">
            <a:spAutoFit/>
          </a:bodyPr>
          <a:lstStyle/>
          <a:p>
            <a:pPr marL="0" lvl="0" indent="0">
              <a:lnSpc>
                <a:spcPts val="4500"/>
              </a:lnSpc>
            </a:pPr>
            <a:r>
              <a:rPr lang="en-US" sz="3000" spc="-89">
                <a:solidFill>
                  <a:srgbClr val="FFFFFF"/>
                </a:solidFill>
                <a:latin typeface="Fira Sans Medium"/>
              </a:rPr>
              <a:t>Phần 1: Tổng quan dự án</a:t>
            </a:r>
          </a:p>
        </p:txBody>
      </p:sp>
      <p:sp>
        <p:nvSpPr>
          <p:cNvPr id="6" name="TextBox 6"/>
          <p:cNvSpPr txBox="1"/>
          <p:nvPr/>
        </p:nvSpPr>
        <p:spPr>
          <a:xfrm>
            <a:off x="11013525" y="4591050"/>
            <a:ext cx="5576272" cy="552450"/>
          </a:xfrm>
          <a:prstGeom prst="rect">
            <a:avLst/>
          </a:prstGeom>
        </p:spPr>
        <p:txBody>
          <a:bodyPr lIns="0" tIns="0" rIns="0" bIns="0" rtlCol="0" anchor="t">
            <a:spAutoFit/>
          </a:bodyPr>
          <a:lstStyle/>
          <a:p>
            <a:pPr marL="0" lvl="0" indent="0" algn="l">
              <a:lnSpc>
                <a:spcPts val="4500"/>
              </a:lnSpc>
              <a:spcBef>
                <a:spcPct val="0"/>
              </a:spcBef>
            </a:pPr>
            <a:r>
              <a:rPr lang="en-US" sz="3000" spc="-89">
                <a:solidFill>
                  <a:srgbClr val="FFFFFF"/>
                </a:solidFill>
                <a:latin typeface="Fira Sans Medium"/>
              </a:rPr>
              <a:t>Phần 3:  Kế hoạch của dự án</a:t>
            </a:r>
          </a:p>
        </p:txBody>
      </p:sp>
      <p:sp>
        <p:nvSpPr>
          <p:cNvPr id="7" name="TextBox 7"/>
          <p:cNvSpPr txBox="1"/>
          <p:nvPr/>
        </p:nvSpPr>
        <p:spPr>
          <a:xfrm>
            <a:off x="11013525" y="5446950"/>
            <a:ext cx="6604972" cy="1123950"/>
          </a:xfrm>
          <a:prstGeom prst="rect">
            <a:avLst/>
          </a:prstGeom>
        </p:spPr>
        <p:txBody>
          <a:bodyPr lIns="0" tIns="0" rIns="0" bIns="0" rtlCol="0" anchor="t">
            <a:spAutoFit/>
          </a:bodyPr>
          <a:lstStyle/>
          <a:p>
            <a:pPr marL="0" lvl="0" indent="0" algn="l">
              <a:lnSpc>
                <a:spcPts val="4500"/>
              </a:lnSpc>
              <a:spcBef>
                <a:spcPct val="0"/>
              </a:spcBef>
            </a:pPr>
            <a:r>
              <a:rPr lang="en-US" sz="3000" spc="-89">
                <a:solidFill>
                  <a:srgbClr val="FFFFFF"/>
                </a:solidFill>
                <a:latin typeface="Fira Sans Medium"/>
              </a:rPr>
              <a:t>Phần 4:  Lịch biểu trên phần mềm MS Project</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a:off x="-992385" y="7287910"/>
            <a:ext cx="8365948" cy="4776682"/>
          </a:xfrm>
          <a:prstGeom prst="rect">
            <a:avLst/>
          </a:prstGeom>
        </p:spPr>
      </p:pic>
      <p:sp>
        <p:nvSpPr>
          <p:cNvPr id="9" name="TextBox 9"/>
          <p:cNvSpPr txBox="1"/>
          <p:nvPr/>
        </p:nvSpPr>
        <p:spPr>
          <a:xfrm>
            <a:off x="11013525" y="6875700"/>
            <a:ext cx="6992579" cy="552450"/>
          </a:xfrm>
          <a:prstGeom prst="rect">
            <a:avLst/>
          </a:prstGeom>
        </p:spPr>
        <p:txBody>
          <a:bodyPr lIns="0" tIns="0" rIns="0" bIns="0" rtlCol="0" anchor="t">
            <a:spAutoFit/>
          </a:bodyPr>
          <a:lstStyle/>
          <a:p>
            <a:pPr marL="0" lvl="0" indent="0" algn="l">
              <a:lnSpc>
                <a:spcPts val="4500"/>
              </a:lnSpc>
              <a:spcBef>
                <a:spcPct val="0"/>
              </a:spcBef>
            </a:pPr>
            <a:r>
              <a:rPr lang="en-US" sz="3000" spc="-89">
                <a:solidFill>
                  <a:srgbClr val="FFFFFF"/>
                </a:solidFill>
                <a:latin typeface="Fira Sans Medium"/>
              </a:rPr>
              <a:t>Phần 5: Kế hoạch quản lý rủi ro</a:t>
            </a:r>
          </a:p>
        </p:txBody>
      </p:sp>
      <p:sp>
        <p:nvSpPr>
          <p:cNvPr id="10" name="TextBox 10"/>
          <p:cNvSpPr txBox="1"/>
          <p:nvPr/>
        </p:nvSpPr>
        <p:spPr>
          <a:xfrm>
            <a:off x="11013525" y="3733800"/>
            <a:ext cx="5576272" cy="552450"/>
          </a:xfrm>
          <a:prstGeom prst="rect">
            <a:avLst/>
          </a:prstGeom>
        </p:spPr>
        <p:txBody>
          <a:bodyPr lIns="0" tIns="0" rIns="0" bIns="0" rtlCol="0" anchor="t">
            <a:spAutoFit/>
          </a:bodyPr>
          <a:lstStyle/>
          <a:p>
            <a:pPr marL="0" lvl="0" indent="0" algn="l">
              <a:lnSpc>
                <a:spcPts val="4500"/>
              </a:lnSpc>
              <a:spcBef>
                <a:spcPct val="0"/>
              </a:spcBef>
            </a:pPr>
            <a:r>
              <a:rPr lang="en-US" sz="3000" spc="-89">
                <a:solidFill>
                  <a:srgbClr val="FFFFFF"/>
                </a:solidFill>
                <a:latin typeface="Fira Sans Medium"/>
              </a:rPr>
              <a:t>Phần 2:  Cơ cấu nhân sự</a:t>
            </a:r>
          </a:p>
        </p:txBody>
      </p:sp>
      <p:pic>
        <p:nvPicPr>
          <p:cNvPr id="11" name="Picture 5">
            <a:extLst>
              <a:ext uri="{FF2B5EF4-FFF2-40B4-BE49-F238E27FC236}">
                <a16:creationId xmlns:a16="http://schemas.microsoft.com/office/drawing/2014/main" id="{3BC65BD4-6F22-41B5-988E-C0B805AA08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4026"/>
          <a:stretch>
            <a:fillRect/>
          </a:stretch>
        </p:blipFill>
        <p:spPr>
          <a:xfrm>
            <a:off x="12130328" y="-7371175"/>
            <a:ext cx="12315343" cy="7031657"/>
          </a:xfrm>
          <a:prstGeom prst="rect">
            <a:avLst/>
          </a:prstGeom>
        </p:spPr>
      </p:pic>
      <p:grpSp>
        <p:nvGrpSpPr>
          <p:cNvPr id="12" name="Group 2">
            <a:extLst>
              <a:ext uri="{FF2B5EF4-FFF2-40B4-BE49-F238E27FC236}">
                <a16:creationId xmlns:a16="http://schemas.microsoft.com/office/drawing/2014/main" id="{E705BAA6-65A3-4DCA-90ED-364208B34DA9}"/>
              </a:ext>
            </a:extLst>
          </p:cNvPr>
          <p:cNvGrpSpPr/>
          <p:nvPr/>
        </p:nvGrpSpPr>
        <p:grpSpPr>
          <a:xfrm>
            <a:off x="-11582400" y="1891737"/>
            <a:ext cx="7887175" cy="1969625"/>
            <a:chOff x="0" y="0"/>
            <a:chExt cx="10516234" cy="2626167"/>
          </a:xfrm>
        </p:grpSpPr>
        <p:sp>
          <p:nvSpPr>
            <p:cNvPr id="13" name="TextBox 3">
              <a:extLst>
                <a:ext uri="{FF2B5EF4-FFF2-40B4-BE49-F238E27FC236}">
                  <a16:creationId xmlns:a16="http://schemas.microsoft.com/office/drawing/2014/main" id="{DA37BE96-6CE5-4FD1-8D4A-54CF6D0E8E67}"/>
                </a:ext>
              </a:extLst>
            </p:cNvPr>
            <p:cNvSpPr txBox="1"/>
            <p:nvPr/>
          </p:nvSpPr>
          <p:spPr>
            <a:xfrm>
              <a:off x="0" y="-57150"/>
              <a:ext cx="8831840" cy="1064683"/>
            </a:xfrm>
            <a:prstGeom prst="rect">
              <a:avLst/>
            </a:prstGeom>
          </p:spPr>
          <p:txBody>
            <a:bodyPr lIns="0" tIns="0" rIns="0" bIns="0" rtlCol="0" anchor="t">
              <a:spAutoFit/>
            </a:bodyPr>
            <a:lstStyle/>
            <a:p>
              <a:pPr marL="0" lvl="0" indent="0">
                <a:lnSpc>
                  <a:spcPts val="6500"/>
                </a:lnSpc>
                <a:spcBef>
                  <a:spcPct val="0"/>
                </a:spcBef>
              </a:pPr>
              <a:r>
                <a:rPr lang="en-US" sz="5000" spc="-50" dirty="0" err="1">
                  <a:solidFill>
                    <a:srgbClr val="A066CB"/>
                  </a:solidFill>
                  <a:latin typeface="Fira Sans Medium Bold"/>
                </a:rPr>
                <a:t>Phần</a:t>
              </a:r>
              <a:r>
                <a:rPr lang="en-US" sz="5000" spc="-50" dirty="0">
                  <a:solidFill>
                    <a:srgbClr val="A066CB"/>
                  </a:solidFill>
                  <a:latin typeface="Fira Sans Medium Bold"/>
                </a:rPr>
                <a:t> 1</a:t>
              </a:r>
            </a:p>
          </p:txBody>
        </p:sp>
        <p:sp>
          <p:nvSpPr>
            <p:cNvPr id="14" name="TextBox 4">
              <a:extLst>
                <a:ext uri="{FF2B5EF4-FFF2-40B4-BE49-F238E27FC236}">
                  <a16:creationId xmlns:a16="http://schemas.microsoft.com/office/drawing/2014/main" id="{47076574-1312-42E8-9020-DF637C14E258}"/>
                </a:ext>
              </a:extLst>
            </p:cNvPr>
            <p:cNvSpPr txBox="1"/>
            <p:nvPr/>
          </p:nvSpPr>
          <p:spPr>
            <a:xfrm>
              <a:off x="0" y="1181542"/>
              <a:ext cx="10516234" cy="1444625"/>
            </a:xfrm>
            <a:prstGeom prst="rect">
              <a:avLst/>
            </a:prstGeom>
          </p:spPr>
          <p:txBody>
            <a:bodyPr lIns="0" tIns="0" rIns="0" bIns="0" rtlCol="0" anchor="t">
              <a:spAutoFit/>
            </a:bodyPr>
            <a:lstStyle/>
            <a:p>
              <a:pPr>
                <a:lnSpc>
                  <a:spcPts val="8521"/>
                </a:lnSpc>
              </a:pPr>
              <a:r>
                <a:rPr lang="en-US" sz="7101" dirty="0">
                  <a:solidFill>
                    <a:srgbClr val="1836B2"/>
                  </a:solidFill>
                  <a:latin typeface="Fira Sans Bold Bold"/>
                </a:rPr>
                <a:t>TỔNG QUAN DỰ ÁN</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6825" y="2089858"/>
            <a:ext cx="7887175" cy="1969625"/>
            <a:chOff x="0" y="0"/>
            <a:chExt cx="10516234" cy="2626167"/>
          </a:xfrm>
        </p:grpSpPr>
        <p:sp>
          <p:nvSpPr>
            <p:cNvPr id="3" name="TextBox 3"/>
            <p:cNvSpPr txBox="1"/>
            <p:nvPr/>
          </p:nvSpPr>
          <p:spPr>
            <a:xfrm>
              <a:off x="0" y="-57150"/>
              <a:ext cx="8831840" cy="1064683"/>
            </a:xfrm>
            <a:prstGeom prst="rect">
              <a:avLst/>
            </a:prstGeom>
          </p:spPr>
          <p:txBody>
            <a:bodyPr lIns="0" tIns="0" rIns="0" bIns="0" rtlCol="0" anchor="t">
              <a:spAutoFit/>
            </a:bodyPr>
            <a:lstStyle/>
            <a:p>
              <a:pPr marL="0" lvl="0" indent="0">
                <a:lnSpc>
                  <a:spcPts val="6500"/>
                </a:lnSpc>
                <a:spcBef>
                  <a:spcPct val="0"/>
                </a:spcBef>
              </a:pPr>
              <a:r>
                <a:rPr lang="en-US" sz="5000" spc="-50" dirty="0" err="1">
                  <a:solidFill>
                    <a:srgbClr val="A066CB"/>
                  </a:solidFill>
                  <a:latin typeface="Fira Sans Medium Bold"/>
                </a:rPr>
                <a:t>Phần</a:t>
              </a:r>
              <a:r>
                <a:rPr lang="en-US" sz="5000" spc="-50" dirty="0">
                  <a:solidFill>
                    <a:srgbClr val="A066CB"/>
                  </a:solidFill>
                  <a:latin typeface="Fira Sans Medium Bold"/>
                </a:rPr>
                <a:t> 1</a:t>
              </a:r>
            </a:p>
          </p:txBody>
        </p:sp>
        <p:sp>
          <p:nvSpPr>
            <p:cNvPr id="4" name="TextBox 4"/>
            <p:cNvSpPr txBox="1"/>
            <p:nvPr/>
          </p:nvSpPr>
          <p:spPr>
            <a:xfrm>
              <a:off x="0" y="1181542"/>
              <a:ext cx="10516234" cy="1444625"/>
            </a:xfrm>
            <a:prstGeom prst="rect">
              <a:avLst/>
            </a:prstGeom>
          </p:spPr>
          <p:txBody>
            <a:bodyPr lIns="0" tIns="0" rIns="0" bIns="0" rtlCol="0" anchor="t">
              <a:spAutoFit/>
            </a:bodyPr>
            <a:lstStyle/>
            <a:p>
              <a:pPr>
                <a:lnSpc>
                  <a:spcPts val="8521"/>
                </a:lnSpc>
              </a:pPr>
              <a:r>
                <a:rPr lang="en-US" sz="7101" dirty="0">
                  <a:solidFill>
                    <a:srgbClr val="1836B2"/>
                  </a:solidFill>
                  <a:latin typeface="Fira Sans Bold Bold"/>
                </a:rPr>
                <a:t>TỔNG QUAN DỰ ÁN</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11123807" y="-1784592"/>
            <a:ext cx="12315343" cy="7031657"/>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23115" b="10911"/>
          <a:stretch>
            <a:fillRect/>
          </a:stretch>
        </p:blipFill>
        <p:spPr>
          <a:xfrm flipH="1">
            <a:off x="7062664" y="3836696"/>
            <a:ext cx="12444508" cy="7105406"/>
          </a:xfrm>
          <a:prstGeom prst="rect">
            <a:avLst/>
          </a:prstGeom>
        </p:spPr>
      </p:pic>
      <p:grpSp>
        <p:nvGrpSpPr>
          <p:cNvPr id="7" name="Group 7"/>
          <p:cNvGrpSpPr>
            <a:grpSpLocks noChangeAspect="1"/>
          </p:cNvGrpSpPr>
          <p:nvPr/>
        </p:nvGrpSpPr>
        <p:grpSpPr>
          <a:xfrm>
            <a:off x="9973294" y="1683611"/>
            <a:ext cx="8305505" cy="7192193"/>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7970" r="-17970"/>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9144000" y="-2643515"/>
            <a:ext cx="12406371" cy="7083631"/>
          </a:xfrm>
          <a:prstGeom prst="rect">
            <a:avLst/>
          </a:prstGeom>
        </p:spPr>
      </p:pic>
      <p:grpSp>
        <p:nvGrpSpPr>
          <p:cNvPr id="3" name="Group 3"/>
          <p:cNvGrpSpPr/>
          <p:nvPr/>
        </p:nvGrpSpPr>
        <p:grpSpPr>
          <a:xfrm>
            <a:off x="1028700" y="1674717"/>
            <a:ext cx="8840961" cy="7583583"/>
            <a:chOff x="0" y="0"/>
            <a:chExt cx="11787948" cy="10111445"/>
          </a:xfrm>
        </p:grpSpPr>
        <p:sp>
          <p:nvSpPr>
            <p:cNvPr id="4" name="TextBox 4"/>
            <p:cNvSpPr txBox="1"/>
            <p:nvPr/>
          </p:nvSpPr>
          <p:spPr>
            <a:xfrm>
              <a:off x="0" y="60960"/>
              <a:ext cx="11787948" cy="950175"/>
            </a:xfrm>
            <a:prstGeom prst="rect">
              <a:avLst/>
            </a:prstGeom>
          </p:spPr>
          <p:txBody>
            <a:bodyPr lIns="0" tIns="0" rIns="0" bIns="0" rtlCol="0" anchor="t">
              <a:spAutoFit/>
            </a:bodyPr>
            <a:lstStyle/>
            <a:p>
              <a:pPr>
                <a:lnSpc>
                  <a:spcPts val="5417"/>
                </a:lnSpc>
              </a:pPr>
              <a:r>
                <a:rPr lang="en-US" sz="4925">
                  <a:solidFill>
                    <a:srgbClr val="FFFFFF"/>
                  </a:solidFill>
                  <a:latin typeface="Fira Sans Medium Bold"/>
                </a:rPr>
                <a:t>Phần 1: Giới thiệu dự án</a:t>
              </a:r>
            </a:p>
          </p:txBody>
        </p:sp>
        <p:sp>
          <p:nvSpPr>
            <p:cNvPr id="5" name="TextBox 5"/>
            <p:cNvSpPr txBox="1"/>
            <p:nvPr/>
          </p:nvSpPr>
          <p:spPr>
            <a:xfrm>
              <a:off x="0" y="1695155"/>
              <a:ext cx="11787948" cy="8326755"/>
            </a:xfrm>
            <a:prstGeom prst="rect">
              <a:avLst/>
            </a:prstGeom>
          </p:spPr>
          <p:txBody>
            <a:bodyPr lIns="0" tIns="0" rIns="0" bIns="0" rtlCol="0" anchor="t">
              <a:spAutoFit/>
            </a:bodyPr>
            <a:lstStyle/>
            <a:p>
              <a:pPr>
                <a:lnSpc>
                  <a:spcPts val="4162"/>
                </a:lnSpc>
              </a:pPr>
              <a:r>
                <a:rPr lang="en-US" sz="2774" spc="-83" dirty="0">
                  <a:solidFill>
                    <a:srgbClr val="FFFFFF"/>
                  </a:solidFill>
                  <a:latin typeface="Fira Sans Light"/>
                </a:rPr>
                <a:t> </a:t>
              </a:r>
              <a:r>
                <a:rPr lang="en-US" sz="2774" spc="-83" dirty="0" err="1">
                  <a:solidFill>
                    <a:srgbClr val="FFFFFF"/>
                  </a:solidFill>
                  <a:latin typeface="Fira Sans Light"/>
                </a:rPr>
                <a:t>Với</a:t>
              </a:r>
              <a:r>
                <a:rPr lang="en-US" sz="2774" spc="-83" dirty="0">
                  <a:solidFill>
                    <a:srgbClr val="FFFFFF"/>
                  </a:solidFill>
                  <a:latin typeface="Fira Sans Light"/>
                </a:rPr>
                <a:t> xu </a:t>
              </a:r>
              <a:r>
                <a:rPr lang="en-US" sz="2774" spc="-83" dirty="0" err="1">
                  <a:solidFill>
                    <a:srgbClr val="FFFFFF"/>
                  </a:solidFill>
                  <a:latin typeface="Fira Sans Light"/>
                </a:rPr>
                <a:t>thế</a:t>
              </a:r>
              <a:r>
                <a:rPr lang="en-US" sz="2774" spc="-83" dirty="0">
                  <a:solidFill>
                    <a:srgbClr val="FFFFFF"/>
                  </a:solidFill>
                  <a:latin typeface="Fira Sans Light"/>
                </a:rPr>
                <a:t> </a:t>
              </a:r>
              <a:r>
                <a:rPr lang="en-US" sz="2774" spc="-83" dirty="0" err="1">
                  <a:solidFill>
                    <a:srgbClr val="FFFFFF"/>
                  </a:solidFill>
                  <a:latin typeface="Fira Sans Light"/>
                </a:rPr>
                <a:t>thông</a:t>
              </a:r>
              <a:r>
                <a:rPr lang="en-US" sz="2774" spc="-83" dirty="0">
                  <a:solidFill>
                    <a:srgbClr val="FFFFFF"/>
                  </a:solidFill>
                  <a:latin typeface="Fira Sans Light"/>
                </a:rPr>
                <a:t> tin </a:t>
              </a:r>
              <a:r>
                <a:rPr lang="en-US" sz="2774" spc="-83" dirty="0" err="1">
                  <a:solidFill>
                    <a:srgbClr val="FFFFFF"/>
                  </a:solidFill>
                  <a:latin typeface="Fira Sans Light"/>
                </a:rPr>
                <a:t>hóa</a:t>
              </a:r>
              <a:r>
                <a:rPr lang="en-US" sz="2774" spc="-83" dirty="0">
                  <a:solidFill>
                    <a:srgbClr val="FFFFFF"/>
                  </a:solidFill>
                  <a:latin typeface="Fira Sans Light"/>
                </a:rPr>
                <a:t> </a:t>
              </a:r>
              <a:r>
                <a:rPr lang="en-US" sz="2774" spc="-83" dirty="0" err="1">
                  <a:solidFill>
                    <a:srgbClr val="FFFFFF"/>
                  </a:solidFill>
                  <a:latin typeface="Fira Sans Light"/>
                </a:rPr>
                <a:t>toàn</a:t>
              </a:r>
              <a:r>
                <a:rPr lang="en-US" sz="2774" spc="-83" dirty="0">
                  <a:solidFill>
                    <a:srgbClr val="FFFFFF"/>
                  </a:solidFill>
                  <a:latin typeface="Fira Sans Light"/>
                </a:rPr>
                <a:t> </a:t>
              </a:r>
              <a:r>
                <a:rPr lang="en-US" sz="2774" spc="-83" dirty="0" err="1">
                  <a:solidFill>
                    <a:srgbClr val="FFFFFF"/>
                  </a:solidFill>
                  <a:latin typeface="Fira Sans Light"/>
                </a:rPr>
                <a:t>cầu</a:t>
              </a:r>
              <a:r>
                <a:rPr lang="en-US" sz="2774" spc="-83" dirty="0">
                  <a:solidFill>
                    <a:srgbClr val="FFFFFF"/>
                  </a:solidFill>
                  <a:latin typeface="Fira Sans Light"/>
                </a:rPr>
                <a:t>, </a:t>
              </a:r>
              <a:r>
                <a:rPr lang="en-US" sz="2774" spc="-83" dirty="0" err="1">
                  <a:solidFill>
                    <a:srgbClr val="FFFFFF"/>
                  </a:solidFill>
                  <a:latin typeface="Fira Sans Light"/>
                </a:rPr>
                <a:t>việc</a:t>
              </a:r>
              <a:r>
                <a:rPr lang="en-US" sz="2774" spc="-83" dirty="0">
                  <a:solidFill>
                    <a:srgbClr val="FFFFFF"/>
                  </a:solidFill>
                  <a:latin typeface="Fira Sans Light"/>
                </a:rPr>
                <a:t> </a:t>
              </a:r>
              <a:r>
                <a:rPr lang="en-US" sz="2774" spc="-83" dirty="0" err="1">
                  <a:solidFill>
                    <a:srgbClr val="FFFFFF"/>
                  </a:solidFill>
                  <a:latin typeface="Fira Sans Light"/>
                </a:rPr>
                <a:t>số</a:t>
              </a:r>
              <a:r>
                <a:rPr lang="en-US" sz="2774" spc="-83" dirty="0">
                  <a:solidFill>
                    <a:srgbClr val="FFFFFF"/>
                  </a:solidFill>
                  <a:latin typeface="Fira Sans Light"/>
                </a:rPr>
                <a:t> </a:t>
              </a:r>
              <a:r>
                <a:rPr lang="en-US" sz="2774" spc="-83" dirty="0" err="1">
                  <a:solidFill>
                    <a:srgbClr val="FFFFFF"/>
                  </a:solidFill>
                  <a:latin typeface="Fira Sans Light"/>
                </a:rPr>
                <a:t>hóa</a:t>
              </a:r>
              <a:r>
                <a:rPr lang="en-US" sz="2774" spc="-83" dirty="0">
                  <a:solidFill>
                    <a:srgbClr val="FFFFFF"/>
                  </a:solidFill>
                  <a:latin typeface="Fira Sans Light"/>
                </a:rPr>
                <a:t> </a:t>
              </a:r>
              <a:r>
                <a:rPr lang="en-US" sz="2774" spc="-83" dirty="0" err="1">
                  <a:solidFill>
                    <a:srgbClr val="FFFFFF"/>
                  </a:solidFill>
                  <a:latin typeface="Fira Sans Light"/>
                </a:rPr>
                <a:t>công</a:t>
              </a:r>
              <a:r>
                <a:rPr lang="en-US" sz="2774" spc="-83" dirty="0">
                  <a:solidFill>
                    <a:srgbClr val="FFFFFF"/>
                  </a:solidFill>
                  <a:latin typeface="Fira Sans Light"/>
                </a:rPr>
                <a:t> </a:t>
              </a:r>
              <a:r>
                <a:rPr lang="en-US" sz="2774" spc="-83" dirty="0" err="1">
                  <a:solidFill>
                    <a:srgbClr val="FFFFFF"/>
                  </a:solidFill>
                  <a:latin typeface="Fira Sans Light"/>
                </a:rPr>
                <a:t>tác</a:t>
              </a:r>
              <a:r>
                <a:rPr lang="en-US" sz="2774" spc="-83" dirty="0">
                  <a:solidFill>
                    <a:srgbClr val="FFFFFF"/>
                  </a:solidFill>
                  <a:latin typeface="Fira Sans Light"/>
                </a:rPr>
                <a:t> </a:t>
              </a:r>
              <a:r>
                <a:rPr lang="en-US" sz="2774" spc="-83" dirty="0" err="1">
                  <a:solidFill>
                    <a:srgbClr val="FFFFFF"/>
                  </a:solidFill>
                  <a:latin typeface="Fira Sans Light"/>
                </a:rPr>
                <a:t>quản</a:t>
              </a:r>
              <a:r>
                <a:rPr lang="en-US" sz="2774" spc="-83" dirty="0">
                  <a:solidFill>
                    <a:srgbClr val="FFFFFF"/>
                  </a:solidFill>
                  <a:latin typeface="Fira Sans Light"/>
                </a:rPr>
                <a:t> </a:t>
              </a:r>
              <a:r>
                <a:rPr lang="en-US" sz="2774" spc="-83" dirty="0" err="1">
                  <a:solidFill>
                    <a:srgbClr val="FFFFFF"/>
                  </a:solidFill>
                  <a:latin typeface="Fira Sans Light"/>
                </a:rPr>
                <a:t>lý</a:t>
              </a:r>
              <a:r>
                <a:rPr lang="en-US" sz="2774" spc="-83" dirty="0">
                  <a:solidFill>
                    <a:srgbClr val="FFFFFF"/>
                  </a:solidFill>
                  <a:latin typeface="Fira Sans Light"/>
                </a:rPr>
                <a:t> </a:t>
              </a:r>
              <a:r>
                <a:rPr lang="en-US" sz="2774" spc="-83" dirty="0" err="1">
                  <a:solidFill>
                    <a:srgbClr val="FFFFFF"/>
                  </a:solidFill>
                  <a:latin typeface="Fira Sans Light"/>
                </a:rPr>
                <a:t>và</a:t>
              </a:r>
              <a:r>
                <a:rPr lang="en-US" sz="2774" spc="-83" dirty="0">
                  <a:solidFill>
                    <a:srgbClr val="FFFFFF"/>
                  </a:solidFill>
                  <a:latin typeface="Fira Sans Light"/>
                </a:rPr>
                <a:t> </a:t>
              </a:r>
              <a:r>
                <a:rPr lang="en-US" sz="2774" spc="-83" dirty="0" err="1">
                  <a:solidFill>
                    <a:srgbClr val="FFFFFF"/>
                  </a:solidFill>
                  <a:latin typeface="Fira Sans Light"/>
                </a:rPr>
                <a:t>điều</a:t>
              </a:r>
              <a:r>
                <a:rPr lang="en-US" sz="2774" spc="-83" dirty="0">
                  <a:solidFill>
                    <a:srgbClr val="FFFFFF"/>
                  </a:solidFill>
                  <a:latin typeface="Fira Sans Light"/>
                </a:rPr>
                <a:t> </a:t>
              </a:r>
              <a:r>
                <a:rPr lang="en-US" sz="2774" spc="-83" dirty="0" err="1">
                  <a:solidFill>
                    <a:srgbClr val="FFFFFF"/>
                  </a:solidFill>
                  <a:latin typeface="Fira Sans Light"/>
                </a:rPr>
                <a:t>hành</a:t>
              </a:r>
              <a:r>
                <a:rPr lang="en-US" sz="2774" spc="-83" dirty="0">
                  <a:solidFill>
                    <a:srgbClr val="FFFFFF"/>
                  </a:solidFill>
                  <a:latin typeface="Fira Sans Light"/>
                </a:rPr>
                <a:t> </a:t>
              </a:r>
              <a:r>
                <a:rPr lang="en-US" sz="2774" spc="-83" dirty="0" err="1">
                  <a:solidFill>
                    <a:srgbClr val="FFFFFF"/>
                  </a:solidFill>
                  <a:latin typeface="Fira Sans Light"/>
                </a:rPr>
                <a:t>đang</a:t>
              </a:r>
              <a:r>
                <a:rPr lang="en-US" sz="2774" spc="-83" dirty="0">
                  <a:solidFill>
                    <a:srgbClr val="FFFFFF"/>
                  </a:solidFill>
                  <a:latin typeface="Fira Sans Light"/>
                </a:rPr>
                <a:t> </a:t>
              </a:r>
              <a:r>
                <a:rPr lang="en-US" sz="2774" spc="-83" dirty="0" err="1">
                  <a:solidFill>
                    <a:srgbClr val="FFFFFF"/>
                  </a:solidFill>
                  <a:latin typeface="Fira Sans Light"/>
                </a:rPr>
                <a:t>là</a:t>
              </a:r>
              <a:r>
                <a:rPr lang="en-US" sz="2774" spc="-83" dirty="0">
                  <a:solidFill>
                    <a:srgbClr val="FFFFFF"/>
                  </a:solidFill>
                  <a:latin typeface="Fira Sans Light"/>
                </a:rPr>
                <a:t> </a:t>
              </a:r>
              <a:r>
                <a:rPr lang="en-US" sz="2774" spc="-83" dirty="0" err="1">
                  <a:solidFill>
                    <a:srgbClr val="FFFFFF"/>
                  </a:solidFill>
                  <a:latin typeface="Fira Sans Light"/>
                </a:rPr>
                <a:t>mô</a:t>
              </a:r>
              <a:r>
                <a:rPr lang="en-US" sz="2774" spc="-83" dirty="0">
                  <a:solidFill>
                    <a:srgbClr val="FFFFFF"/>
                  </a:solidFill>
                  <a:latin typeface="Fira Sans Light"/>
                </a:rPr>
                <a:t> </a:t>
              </a:r>
              <a:r>
                <a:rPr lang="en-US" sz="2774" spc="-83" dirty="0" err="1">
                  <a:solidFill>
                    <a:srgbClr val="FFFFFF"/>
                  </a:solidFill>
                  <a:latin typeface="Fira Sans Light"/>
                </a:rPr>
                <a:t>hình</a:t>
              </a:r>
              <a:r>
                <a:rPr lang="en-US" sz="2774" spc="-83" dirty="0">
                  <a:solidFill>
                    <a:srgbClr val="FFFFFF"/>
                  </a:solidFill>
                  <a:latin typeface="Fira Sans Light"/>
                </a:rPr>
                <a:t> </a:t>
              </a:r>
              <a:r>
                <a:rPr lang="en-US" sz="2774" spc="-83" dirty="0" err="1">
                  <a:solidFill>
                    <a:srgbClr val="FFFFFF"/>
                  </a:solidFill>
                  <a:latin typeface="Fira Sans Light"/>
                </a:rPr>
                <a:t>phát</a:t>
              </a:r>
              <a:r>
                <a:rPr lang="en-US" sz="2774" spc="-83" dirty="0">
                  <a:solidFill>
                    <a:srgbClr val="FFFFFF"/>
                  </a:solidFill>
                  <a:latin typeface="Fira Sans Light"/>
                </a:rPr>
                <a:t> </a:t>
              </a:r>
              <a:r>
                <a:rPr lang="en-US" sz="2774" spc="-83" dirty="0" err="1">
                  <a:solidFill>
                    <a:srgbClr val="FFFFFF"/>
                  </a:solidFill>
                  <a:latin typeface="Fira Sans Light"/>
                </a:rPr>
                <a:t>triển</a:t>
              </a:r>
              <a:r>
                <a:rPr lang="en-US" sz="2774" spc="-83" dirty="0">
                  <a:solidFill>
                    <a:srgbClr val="FFFFFF"/>
                  </a:solidFill>
                  <a:latin typeface="Fira Sans Light"/>
                </a:rPr>
                <a:t> </a:t>
              </a:r>
              <a:r>
                <a:rPr lang="en-US" sz="2774" spc="-83" dirty="0" err="1">
                  <a:solidFill>
                    <a:srgbClr val="FFFFFF"/>
                  </a:solidFill>
                  <a:latin typeface="Fira Sans Light"/>
                </a:rPr>
                <a:t>chung</a:t>
              </a:r>
              <a:r>
                <a:rPr lang="en-US" sz="2774" spc="-83" dirty="0">
                  <a:solidFill>
                    <a:srgbClr val="FFFFFF"/>
                  </a:solidFill>
                  <a:latin typeface="Fira Sans Light"/>
                </a:rPr>
                <a:t> </a:t>
              </a:r>
              <a:r>
                <a:rPr lang="en-US" sz="2774" spc="-83" dirty="0" err="1">
                  <a:solidFill>
                    <a:srgbClr val="FFFFFF"/>
                  </a:solidFill>
                  <a:latin typeface="Fira Sans Light"/>
                </a:rPr>
                <a:t>cho</a:t>
              </a:r>
              <a:r>
                <a:rPr lang="en-US" sz="2774" spc="-83" dirty="0">
                  <a:solidFill>
                    <a:srgbClr val="FFFFFF"/>
                  </a:solidFill>
                  <a:latin typeface="Fira Sans Light"/>
                </a:rPr>
                <a:t> </a:t>
              </a:r>
              <a:r>
                <a:rPr lang="en-US" sz="2774" spc="-83" dirty="0" err="1">
                  <a:solidFill>
                    <a:srgbClr val="FFFFFF"/>
                  </a:solidFill>
                  <a:latin typeface="Fira Sans Light"/>
                </a:rPr>
                <a:t>các</a:t>
              </a:r>
              <a:r>
                <a:rPr lang="en-US" sz="2774" spc="-83" dirty="0">
                  <a:solidFill>
                    <a:srgbClr val="FFFFFF"/>
                  </a:solidFill>
                  <a:latin typeface="Fira Sans Light"/>
                </a:rPr>
                <a:t> </a:t>
              </a:r>
              <a:r>
                <a:rPr lang="en-US" sz="2774" spc="-83" dirty="0" err="1">
                  <a:solidFill>
                    <a:srgbClr val="FFFFFF"/>
                  </a:solidFill>
                  <a:latin typeface="Fira Sans Light"/>
                </a:rPr>
                <a:t>hệ</a:t>
              </a:r>
              <a:r>
                <a:rPr lang="en-US" sz="2774" spc="-83" dirty="0">
                  <a:solidFill>
                    <a:srgbClr val="FFFFFF"/>
                  </a:solidFill>
                  <a:latin typeface="Fira Sans Light"/>
                </a:rPr>
                <a:t> </a:t>
              </a:r>
              <a:r>
                <a:rPr lang="en-US" sz="2774" spc="-83" dirty="0" err="1">
                  <a:solidFill>
                    <a:srgbClr val="FFFFFF"/>
                  </a:solidFill>
                  <a:latin typeface="Fira Sans Light"/>
                </a:rPr>
                <a:t>thống</a:t>
              </a:r>
              <a:r>
                <a:rPr lang="en-US" sz="2774" spc="-83" dirty="0">
                  <a:solidFill>
                    <a:srgbClr val="FFFFFF"/>
                  </a:solidFill>
                  <a:latin typeface="Fira Sans Light"/>
                </a:rPr>
                <a:t> </a:t>
              </a:r>
              <a:r>
                <a:rPr lang="en-US" sz="2774" spc="-83" dirty="0" err="1">
                  <a:solidFill>
                    <a:srgbClr val="FFFFFF"/>
                  </a:solidFill>
                  <a:latin typeface="Fira Sans Light"/>
                </a:rPr>
                <a:t>trường</a:t>
              </a:r>
              <a:r>
                <a:rPr lang="en-US" sz="2774" spc="-83" dirty="0">
                  <a:solidFill>
                    <a:srgbClr val="FFFFFF"/>
                  </a:solidFill>
                  <a:latin typeface="Fira Sans Light"/>
                </a:rPr>
                <a:t> </a:t>
              </a:r>
              <a:r>
                <a:rPr lang="en-US" sz="2774" spc="-83" dirty="0" err="1">
                  <a:solidFill>
                    <a:srgbClr val="FFFFFF"/>
                  </a:solidFill>
                  <a:latin typeface="Fira Sans Light"/>
                </a:rPr>
                <a:t>học</a:t>
              </a:r>
              <a:r>
                <a:rPr lang="en-US" sz="2774" spc="-83" dirty="0">
                  <a:solidFill>
                    <a:srgbClr val="FFFFFF"/>
                  </a:solidFill>
                  <a:latin typeface="Fira Sans Light"/>
                </a:rPr>
                <a:t> </a:t>
              </a:r>
              <a:r>
                <a:rPr lang="en-US" sz="2774" spc="-83" dirty="0" err="1">
                  <a:solidFill>
                    <a:srgbClr val="FFFFFF"/>
                  </a:solidFill>
                  <a:latin typeface="Fira Sans Light"/>
                </a:rPr>
                <a:t>hiện</a:t>
              </a:r>
              <a:r>
                <a:rPr lang="en-US" sz="2774" spc="-83" dirty="0">
                  <a:solidFill>
                    <a:srgbClr val="FFFFFF"/>
                  </a:solidFill>
                  <a:latin typeface="Fira Sans Light"/>
                </a:rPr>
                <a:t> nay. </a:t>
              </a:r>
              <a:r>
                <a:rPr lang="en-US" sz="2774" spc="-83" dirty="0" err="1">
                  <a:solidFill>
                    <a:srgbClr val="FFFFFF"/>
                  </a:solidFill>
                  <a:latin typeface="Fira Sans Light"/>
                </a:rPr>
                <a:t>Dự</a:t>
              </a:r>
              <a:r>
                <a:rPr lang="en-US" sz="2774" spc="-83" dirty="0">
                  <a:solidFill>
                    <a:srgbClr val="FFFFFF"/>
                  </a:solidFill>
                  <a:latin typeface="Fira Sans Light"/>
                </a:rPr>
                <a:t> </a:t>
              </a:r>
              <a:r>
                <a:rPr lang="en-US" sz="2774" spc="-83" dirty="0" err="1">
                  <a:solidFill>
                    <a:srgbClr val="FFFFFF"/>
                  </a:solidFill>
                  <a:latin typeface="Fira Sans Light"/>
                </a:rPr>
                <a:t>án</a:t>
              </a:r>
              <a:r>
                <a:rPr lang="en-US" sz="2774" spc="-83" dirty="0">
                  <a:solidFill>
                    <a:srgbClr val="FFFFFF"/>
                  </a:solidFill>
                  <a:latin typeface="Fira Sans Light"/>
                </a:rPr>
                <a:t> </a:t>
              </a:r>
              <a:r>
                <a:rPr lang="en-US" sz="2774" spc="-83" dirty="0" err="1">
                  <a:solidFill>
                    <a:srgbClr val="FFFFFF"/>
                  </a:solidFill>
                  <a:latin typeface="Fira Sans Light"/>
                </a:rPr>
                <a:t>xây</a:t>
              </a:r>
              <a:r>
                <a:rPr lang="en-US" sz="2774" spc="-83" dirty="0">
                  <a:solidFill>
                    <a:srgbClr val="FFFFFF"/>
                  </a:solidFill>
                  <a:latin typeface="Fira Sans Light"/>
                </a:rPr>
                <a:t> </a:t>
              </a:r>
              <a:r>
                <a:rPr lang="en-US" sz="2774" spc="-83" dirty="0" err="1">
                  <a:solidFill>
                    <a:srgbClr val="FFFFFF"/>
                  </a:solidFill>
                  <a:latin typeface="Fira Sans Light"/>
                </a:rPr>
                <a:t>dựng</a:t>
              </a:r>
              <a:r>
                <a:rPr lang="en-US" sz="2774" spc="-83" dirty="0">
                  <a:solidFill>
                    <a:srgbClr val="FFFFFF"/>
                  </a:solidFill>
                  <a:latin typeface="Fira Sans Light"/>
                </a:rPr>
                <a:t> </a:t>
              </a:r>
              <a:r>
                <a:rPr lang="en-US" sz="2774" spc="-83" dirty="0" err="1">
                  <a:solidFill>
                    <a:srgbClr val="FFFFFF"/>
                  </a:solidFill>
                  <a:latin typeface="Fira Sans Light"/>
                </a:rPr>
                <a:t>trang</a:t>
              </a:r>
              <a:r>
                <a:rPr lang="en-US" sz="2774" spc="-83" dirty="0">
                  <a:solidFill>
                    <a:srgbClr val="FFFFFF"/>
                  </a:solidFill>
                  <a:latin typeface="Fira Sans Light"/>
                </a:rPr>
                <a:t> web </a:t>
              </a:r>
              <a:r>
                <a:rPr lang="en-US" sz="2774" spc="-83" dirty="0" err="1">
                  <a:solidFill>
                    <a:srgbClr val="FFFFFF"/>
                  </a:solidFill>
                  <a:latin typeface="Fira Sans Light"/>
                </a:rPr>
                <a:t>quản</a:t>
              </a:r>
              <a:r>
                <a:rPr lang="en-US" sz="2774" spc="-83" dirty="0">
                  <a:solidFill>
                    <a:srgbClr val="FFFFFF"/>
                  </a:solidFill>
                  <a:latin typeface="Fira Sans Light"/>
                </a:rPr>
                <a:t> </a:t>
              </a:r>
              <a:r>
                <a:rPr lang="en-US" sz="2774" spc="-83" dirty="0" err="1">
                  <a:solidFill>
                    <a:srgbClr val="FFFFFF"/>
                  </a:solidFill>
                  <a:latin typeface="Fira Sans Light"/>
                </a:rPr>
                <a:t>lý</a:t>
              </a:r>
              <a:r>
                <a:rPr lang="en-US" sz="2774" spc="-83" dirty="0">
                  <a:solidFill>
                    <a:srgbClr val="FFFFFF"/>
                  </a:solidFill>
                  <a:latin typeface="Fira Sans Light"/>
                </a:rPr>
                <a:t> </a:t>
              </a:r>
              <a:r>
                <a:rPr lang="en-US" sz="2774" spc="-83" dirty="0" err="1">
                  <a:solidFill>
                    <a:srgbClr val="FFFFFF"/>
                  </a:solidFill>
                  <a:latin typeface="Fira Sans Light"/>
                </a:rPr>
                <a:t>học</a:t>
              </a:r>
              <a:r>
                <a:rPr lang="en-US" sz="2774" spc="-83" dirty="0">
                  <a:solidFill>
                    <a:srgbClr val="FFFFFF"/>
                  </a:solidFill>
                  <a:latin typeface="Fira Sans Light"/>
                </a:rPr>
                <a:t> </a:t>
              </a:r>
              <a:r>
                <a:rPr lang="en-US" sz="2774" spc="-83" dirty="0" err="1">
                  <a:solidFill>
                    <a:srgbClr val="FFFFFF"/>
                  </a:solidFill>
                  <a:latin typeface="Fira Sans Light"/>
                </a:rPr>
                <a:t>sinh</a:t>
              </a:r>
              <a:r>
                <a:rPr lang="en-US" sz="2774" spc="-83" dirty="0">
                  <a:solidFill>
                    <a:srgbClr val="FFFFFF"/>
                  </a:solidFill>
                  <a:latin typeface="Fira Sans Light"/>
                </a:rPr>
                <a:t> </a:t>
              </a:r>
              <a:r>
                <a:rPr lang="en-US" sz="2774" spc="-83" dirty="0" err="1">
                  <a:solidFill>
                    <a:srgbClr val="FFFFFF"/>
                  </a:solidFill>
                  <a:latin typeface="Fira Sans Light"/>
                </a:rPr>
                <a:t>được</a:t>
              </a:r>
              <a:r>
                <a:rPr lang="en-US" sz="2774" spc="-83" dirty="0">
                  <a:solidFill>
                    <a:srgbClr val="FFFFFF"/>
                  </a:solidFill>
                  <a:latin typeface="Fira Sans Light"/>
                </a:rPr>
                <a:t> </a:t>
              </a:r>
              <a:r>
                <a:rPr lang="en-US" sz="2774" spc="-83" dirty="0" err="1">
                  <a:solidFill>
                    <a:srgbClr val="FFFFFF"/>
                  </a:solidFill>
                  <a:latin typeface="Fira Sans Light"/>
                </a:rPr>
                <a:t>xây</a:t>
              </a:r>
              <a:r>
                <a:rPr lang="en-US" sz="2774" spc="-83" dirty="0">
                  <a:solidFill>
                    <a:srgbClr val="FFFFFF"/>
                  </a:solidFill>
                  <a:latin typeface="Fira Sans Light"/>
                </a:rPr>
                <a:t> </a:t>
              </a:r>
              <a:r>
                <a:rPr lang="en-US" sz="2774" spc="-83" dirty="0" err="1">
                  <a:solidFill>
                    <a:srgbClr val="FFFFFF"/>
                  </a:solidFill>
                  <a:latin typeface="Fira Sans Light"/>
                </a:rPr>
                <a:t>dựng</a:t>
              </a:r>
              <a:r>
                <a:rPr lang="en-US" sz="2774" spc="-83" dirty="0">
                  <a:solidFill>
                    <a:srgbClr val="FFFFFF"/>
                  </a:solidFill>
                  <a:latin typeface="Fira Sans Light"/>
                </a:rPr>
                <a:t> </a:t>
              </a:r>
              <a:r>
                <a:rPr lang="en-US" sz="2774" spc="-83" dirty="0" err="1">
                  <a:solidFill>
                    <a:srgbClr val="FFFFFF"/>
                  </a:solidFill>
                  <a:latin typeface="Fira Sans Light"/>
                </a:rPr>
                <a:t>và</a:t>
              </a:r>
              <a:r>
                <a:rPr lang="en-US" sz="2774" spc="-83" dirty="0">
                  <a:solidFill>
                    <a:srgbClr val="FFFFFF"/>
                  </a:solidFill>
                  <a:latin typeface="Fira Sans Light"/>
                </a:rPr>
                <a:t> </a:t>
              </a:r>
              <a:r>
                <a:rPr lang="en-US" sz="2774" spc="-83" dirty="0" err="1">
                  <a:solidFill>
                    <a:srgbClr val="FFFFFF"/>
                  </a:solidFill>
                  <a:latin typeface="Fira Sans Light"/>
                </a:rPr>
                <a:t>phát</a:t>
              </a:r>
              <a:r>
                <a:rPr lang="en-US" sz="2774" spc="-83" dirty="0">
                  <a:solidFill>
                    <a:srgbClr val="FFFFFF"/>
                  </a:solidFill>
                  <a:latin typeface="Fira Sans Light"/>
                </a:rPr>
                <a:t> </a:t>
              </a:r>
              <a:r>
                <a:rPr lang="en-US" sz="2774" spc="-83" dirty="0" err="1">
                  <a:solidFill>
                    <a:srgbClr val="FFFFFF"/>
                  </a:solidFill>
                  <a:latin typeface="Fira Sans Light"/>
                </a:rPr>
                <a:t>triển</a:t>
              </a:r>
              <a:r>
                <a:rPr lang="en-US" sz="2774" spc="-83" dirty="0">
                  <a:solidFill>
                    <a:srgbClr val="FFFFFF"/>
                  </a:solidFill>
                  <a:latin typeface="Fira Sans Light"/>
                </a:rPr>
                <a:t> </a:t>
              </a:r>
              <a:r>
                <a:rPr lang="en-US" sz="2774" spc="-83" dirty="0" err="1">
                  <a:solidFill>
                    <a:srgbClr val="FFFFFF"/>
                  </a:solidFill>
                  <a:latin typeface="Fira Sans Light"/>
                </a:rPr>
                <a:t>nhằm</a:t>
              </a:r>
              <a:r>
                <a:rPr lang="en-US" sz="2774" spc="-83" dirty="0">
                  <a:solidFill>
                    <a:srgbClr val="FFFFFF"/>
                  </a:solidFill>
                  <a:latin typeface="Fira Sans Light"/>
                </a:rPr>
                <a:t> </a:t>
              </a:r>
              <a:r>
                <a:rPr lang="en-US" sz="2774" spc="-83" dirty="0" err="1">
                  <a:solidFill>
                    <a:srgbClr val="FFFFFF"/>
                  </a:solidFill>
                  <a:latin typeface="Fira Sans Light"/>
                </a:rPr>
                <a:t>mục</a:t>
              </a:r>
              <a:r>
                <a:rPr lang="en-US" sz="2774" spc="-83" dirty="0">
                  <a:solidFill>
                    <a:srgbClr val="FFFFFF"/>
                  </a:solidFill>
                  <a:latin typeface="Fira Sans Light"/>
                </a:rPr>
                <a:t> </a:t>
              </a:r>
              <a:r>
                <a:rPr lang="en-US" sz="2774" spc="-83" dirty="0" err="1">
                  <a:solidFill>
                    <a:srgbClr val="FFFFFF"/>
                  </a:solidFill>
                  <a:latin typeface="Fira Sans Light"/>
                </a:rPr>
                <a:t>đích</a:t>
              </a:r>
              <a:r>
                <a:rPr lang="en-US" sz="2774" spc="-83" dirty="0">
                  <a:solidFill>
                    <a:srgbClr val="FFFFFF"/>
                  </a:solidFill>
                  <a:latin typeface="Fira Sans Light"/>
                </a:rPr>
                <a:t> </a:t>
              </a:r>
              <a:r>
                <a:rPr lang="en-US" sz="2774" spc="-83" dirty="0" err="1">
                  <a:solidFill>
                    <a:srgbClr val="FFFFFF"/>
                  </a:solidFill>
                  <a:latin typeface="Fira Sans Light"/>
                </a:rPr>
                <a:t>theo</a:t>
              </a:r>
              <a:r>
                <a:rPr lang="en-US" sz="2774" spc="-83" dirty="0">
                  <a:solidFill>
                    <a:srgbClr val="FFFFFF"/>
                  </a:solidFill>
                  <a:latin typeface="Fira Sans Light"/>
                </a:rPr>
                <a:t> </a:t>
              </a:r>
              <a:r>
                <a:rPr lang="en-US" sz="2774" spc="-83" dirty="0" err="1">
                  <a:solidFill>
                    <a:srgbClr val="FFFFFF"/>
                  </a:solidFill>
                  <a:latin typeface="Fira Sans Light"/>
                </a:rPr>
                <a:t>dõi</a:t>
              </a:r>
              <a:r>
                <a:rPr lang="en-US" sz="2774" spc="-83" dirty="0">
                  <a:solidFill>
                    <a:srgbClr val="FFFFFF"/>
                  </a:solidFill>
                  <a:latin typeface="Fira Sans Light"/>
                </a:rPr>
                <a:t>, </a:t>
              </a:r>
              <a:r>
                <a:rPr lang="en-US" sz="2774" spc="-83" dirty="0" err="1">
                  <a:solidFill>
                    <a:srgbClr val="FFFFFF"/>
                  </a:solidFill>
                  <a:latin typeface="Fira Sans Light"/>
                </a:rPr>
                <a:t>quản</a:t>
              </a:r>
              <a:r>
                <a:rPr lang="en-US" sz="2774" spc="-83" dirty="0">
                  <a:solidFill>
                    <a:srgbClr val="FFFFFF"/>
                  </a:solidFill>
                  <a:latin typeface="Fira Sans Light"/>
                </a:rPr>
                <a:t> </a:t>
              </a:r>
              <a:r>
                <a:rPr lang="en-US" sz="2774" spc="-83" dirty="0" err="1">
                  <a:solidFill>
                    <a:srgbClr val="FFFFFF"/>
                  </a:solidFill>
                  <a:latin typeface="Fira Sans Light"/>
                </a:rPr>
                <a:t>lý</a:t>
              </a:r>
              <a:r>
                <a:rPr lang="en-US" sz="2774" spc="-83" dirty="0">
                  <a:solidFill>
                    <a:srgbClr val="FFFFFF"/>
                  </a:solidFill>
                  <a:latin typeface="Fira Sans Light"/>
                </a:rPr>
                <a:t> </a:t>
              </a:r>
              <a:r>
                <a:rPr lang="en-US" sz="2774" spc="-83" dirty="0" err="1">
                  <a:solidFill>
                    <a:srgbClr val="FFFFFF"/>
                  </a:solidFill>
                  <a:latin typeface="Fira Sans Light"/>
                </a:rPr>
                <a:t>và</a:t>
              </a:r>
              <a:r>
                <a:rPr lang="en-US" sz="2774" spc="-83" dirty="0">
                  <a:solidFill>
                    <a:srgbClr val="FFFFFF"/>
                  </a:solidFill>
                  <a:latin typeface="Fira Sans Light"/>
                </a:rPr>
                <a:t> </a:t>
              </a:r>
              <a:r>
                <a:rPr lang="en-US" sz="2774" spc="-83" dirty="0" err="1">
                  <a:solidFill>
                    <a:srgbClr val="FFFFFF"/>
                  </a:solidFill>
                  <a:latin typeface="Fira Sans Light"/>
                </a:rPr>
                <a:t>phục</a:t>
              </a:r>
              <a:r>
                <a:rPr lang="en-US" sz="2774" spc="-83" dirty="0">
                  <a:solidFill>
                    <a:srgbClr val="FFFFFF"/>
                  </a:solidFill>
                  <a:latin typeface="Fira Sans Light"/>
                </a:rPr>
                <a:t> </a:t>
              </a:r>
              <a:r>
                <a:rPr lang="en-US" sz="2774" spc="-83" dirty="0" err="1">
                  <a:solidFill>
                    <a:srgbClr val="FFFFFF"/>
                  </a:solidFill>
                  <a:latin typeface="Fira Sans Light"/>
                </a:rPr>
                <a:t>vụ</a:t>
              </a:r>
              <a:r>
                <a:rPr lang="en-US" sz="2774" spc="-83" dirty="0">
                  <a:solidFill>
                    <a:srgbClr val="FFFFFF"/>
                  </a:solidFill>
                  <a:latin typeface="Fira Sans Light"/>
                </a:rPr>
                <a:t> </a:t>
              </a:r>
              <a:r>
                <a:rPr lang="en-US" sz="2774" spc="-83" dirty="0" err="1">
                  <a:solidFill>
                    <a:srgbClr val="FFFFFF"/>
                  </a:solidFill>
                  <a:latin typeface="Fira Sans Light"/>
                </a:rPr>
                <a:t>thầy</a:t>
              </a:r>
              <a:r>
                <a:rPr lang="en-US" sz="2774" spc="-83" dirty="0">
                  <a:solidFill>
                    <a:srgbClr val="FFFFFF"/>
                  </a:solidFill>
                  <a:latin typeface="Fira Sans Light"/>
                </a:rPr>
                <a:t>, </a:t>
              </a:r>
              <a:r>
                <a:rPr lang="en-US" sz="2774" spc="-83" dirty="0" err="1">
                  <a:solidFill>
                    <a:srgbClr val="FFFFFF"/>
                  </a:solidFill>
                  <a:latin typeface="Fira Sans Light"/>
                </a:rPr>
                <a:t>cô</a:t>
              </a:r>
              <a:r>
                <a:rPr lang="en-US" sz="2774" spc="-83" dirty="0">
                  <a:solidFill>
                    <a:srgbClr val="FFFFFF"/>
                  </a:solidFill>
                  <a:latin typeface="Fira Sans Light"/>
                </a:rPr>
                <a:t> </a:t>
              </a:r>
              <a:r>
                <a:rPr lang="en-US" sz="2774" spc="-83" dirty="0" err="1">
                  <a:solidFill>
                    <a:srgbClr val="FFFFFF"/>
                  </a:solidFill>
                  <a:latin typeface="Fira Sans Light"/>
                </a:rPr>
                <a:t>một</a:t>
              </a:r>
              <a:r>
                <a:rPr lang="en-US" sz="2774" spc="-83" dirty="0">
                  <a:solidFill>
                    <a:srgbClr val="FFFFFF"/>
                  </a:solidFill>
                  <a:latin typeface="Fira Sans Light"/>
                </a:rPr>
                <a:t> </a:t>
              </a:r>
              <a:r>
                <a:rPr lang="en-US" sz="2774" spc="-83" dirty="0" err="1">
                  <a:solidFill>
                    <a:srgbClr val="FFFFFF"/>
                  </a:solidFill>
                  <a:latin typeface="Fira Sans Light"/>
                </a:rPr>
                <a:t>cách</a:t>
              </a:r>
              <a:r>
                <a:rPr lang="en-US" sz="2774" spc="-83" dirty="0">
                  <a:solidFill>
                    <a:srgbClr val="FFFFFF"/>
                  </a:solidFill>
                  <a:latin typeface="Fira Sans Light"/>
                </a:rPr>
                <a:t> </a:t>
              </a:r>
              <a:r>
                <a:rPr lang="en-US" sz="2774" spc="-83" dirty="0" err="1">
                  <a:solidFill>
                    <a:srgbClr val="FFFFFF"/>
                  </a:solidFill>
                  <a:latin typeface="Fira Sans Light"/>
                </a:rPr>
                <a:t>tốt</a:t>
              </a:r>
              <a:r>
                <a:rPr lang="en-US" sz="2774" spc="-83" dirty="0">
                  <a:solidFill>
                    <a:srgbClr val="FFFFFF"/>
                  </a:solidFill>
                  <a:latin typeface="Fira Sans Light"/>
                </a:rPr>
                <a:t> </a:t>
              </a:r>
              <a:r>
                <a:rPr lang="en-US" sz="2774" spc="-83" dirty="0" err="1">
                  <a:solidFill>
                    <a:srgbClr val="FFFFFF"/>
                  </a:solidFill>
                  <a:latin typeface="Fira Sans Light"/>
                </a:rPr>
                <a:t>nhất</a:t>
              </a:r>
              <a:r>
                <a:rPr lang="en-US" sz="2774" spc="-83" dirty="0">
                  <a:solidFill>
                    <a:srgbClr val="FFFFFF"/>
                  </a:solidFill>
                  <a:latin typeface="Fira Sans Light"/>
                </a:rPr>
                <a:t>.</a:t>
              </a:r>
            </a:p>
            <a:p>
              <a:pPr>
                <a:lnSpc>
                  <a:spcPts val="4162"/>
                </a:lnSpc>
              </a:pPr>
              <a:r>
                <a:rPr lang="en-US" sz="2774" spc="-83" dirty="0">
                  <a:solidFill>
                    <a:srgbClr val="FFFFFF"/>
                  </a:solidFill>
                  <a:latin typeface="Fira Sans Light"/>
                </a:rPr>
                <a:t> </a:t>
              </a:r>
              <a:r>
                <a:rPr lang="en-US" sz="2774" spc="-83" dirty="0" err="1">
                  <a:solidFill>
                    <a:srgbClr val="FFFFFF"/>
                  </a:solidFill>
                  <a:latin typeface="Fira Sans Light"/>
                </a:rPr>
                <a:t>Thời</a:t>
              </a:r>
              <a:r>
                <a:rPr lang="en-US" sz="2774" spc="-83" dirty="0">
                  <a:solidFill>
                    <a:srgbClr val="FFFFFF"/>
                  </a:solidFill>
                  <a:latin typeface="Fira Sans Light"/>
                </a:rPr>
                <a:t> </a:t>
              </a:r>
              <a:r>
                <a:rPr lang="en-US" sz="2774" spc="-83" dirty="0" err="1">
                  <a:solidFill>
                    <a:srgbClr val="FFFFFF"/>
                  </a:solidFill>
                  <a:latin typeface="Fira Sans Light"/>
                </a:rPr>
                <a:t>điểm</a:t>
              </a:r>
              <a:r>
                <a:rPr lang="en-US" sz="2774" spc="-83" dirty="0">
                  <a:solidFill>
                    <a:srgbClr val="FFFFFF"/>
                  </a:solidFill>
                  <a:latin typeface="Fira Sans Light"/>
                </a:rPr>
                <a:t> </a:t>
              </a:r>
              <a:r>
                <a:rPr lang="en-US" sz="2774" spc="-83" dirty="0" err="1">
                  <a:solidFill>
                    <a:srgbClr val="FFFFFF"/>
                  </a:solidFill>
                  <a:latin typeface="Fira Sans Light"/>
                </a:rPr>
                <a:t>hiện</a:t>
              </a:r>
              <a:r>
                <a:rPr lang="en-US" sz="2774" spc="-83" dirty="0">
                  <a:solidFill>
                    <a:srgbClr val="FFFFFF"/>
                  </a:solidFill>
                  <a:latin typeface="Fira Sans Light"/>
                </a:rPr>
                <a:t> </a:t>
              </a:r>
              <a:r>
                <a:rPr lang="en-US" sz="2774" spc="-83" dirty="0" err="1">
                  <a:solidFill>
                    <a:srgbClr val="FFFFFF"/>
                  </a:solidFill>
                  <a:latin typeface="Fira Sans Light"/>
                </a:rPr>
                <a:t>tại</a:t>
              </a:r>
              <a:r>
                <a:rPr lang="en-US" sz="2774" spc="-83" dirty="0">
                  <a:solidFill>
                    <a:srgbClr val="FFFFFF"/>
                  </a:solidFill>
                  <a:latin typeface="Fira Sans Light"/>
                </a:rPr>
                <a:t>, </a:t>
              </a:r>
              <a:r>
                <a:rPr lang="en-US" sz="2774" spc="-83" dirty="0" err="1">
                  <a:solidFill>
                    <a:srgbClr val="FFFFFF"/>
                  </a:solidFill>
                  <a:latin typeface="Fira Sans Light"/>
                </a:rPr>
                <a:t>Trường</a:t>
              </a:r>
              <a:r>
                <a:rPr lang="en-US" sz="2774" spc="-83" dirty="0">
                  <a:solidFill>
                    <a:srgbClr val="FFFFFF"/>
                  </a:solidFill>
                  <a:latin typeface="Fira Sans Light"/>
                </a:rPr>
                <a:t> THPT </a:t>
              </a:r>
              <a:r>
                <a:rPr lang="en-US" sz="2774" spc="-83" dirty="0" err="1">
                  <a:solidFill>
                    <a:srgbClr val="FFFFFF"/>
                  </a:solidFill>
                  <a:latin typeface="Fira Sans Light"/>
                </a:rPr>
                <a:t>Lý</a:t>
              </a:r>
              <a:r>
                <a:rPr lang="en-US" sz="2774" spc="-83" dirty="0">
                  <a:solidFill>
                    <a:srgbClr val="FFFFFF"/>
                  </a:solidFill>
                  <a:latin typeface="Fira Sans Light"/>
                </a:rPr>
                <a:t> </a:t>
              </a:r>
              <a:r>
                <a:rPr lang="en-US" sz="2774" spc="-83" dirty="0" err="1">
                  <a:solidFill>
                    <a:srgbClr val="FFFFFF"/>
                  </a:solidFill>
                  <a:latin typeface="Fira Sans Light"/>
                </a:rPr>
                <a:t>Tự</a:t>
              </a:r>
              <a:r>
                <a:rPr lang="en-US" sz="2774" spc="-83" dirty="0">
                  <a:solidFill>
                    <a:srgbClr val="FFFFFF"/>
                  </a:solidFill>
                  <a:latin typeface="Fira Sans Light"/>
                </a:rPr>
                <a:t> </a:t>
              </a:r>
              <a:r>
                <a:rPr lang="en-US" sz="2774" spc="-83" dirty="0" err="1">
                  <a:solidFill>
                    <a:srgbClr val="FFFFFF"/>
                  </a:solidFill>
                  <a:latin typeface="Fira Sans Light"/>
                </a:rPr>
                <a:t>Trọng</a:t>
              </a:r>
              <a:r>
                <a:rPr lang="en-US" sz="2774" spc="-83" dirty="0">
                  <a:solidFill>
                    <a:srgbClr val="FFFFFF"/>
                  </a:solidFill>
                  <a:latin typeface="Fira Sans Light"/>
                </a:rPr>
                <a:t> </a:t>
              </a:r>
              <a:r>
                <a:rPr lang="en-US" sz="2774" spc="-83" dirty="0" err="1">
                  <a:solidFill>
                    <a:srgbClr val="FFFFFF"/>
                  </a:solidFill>
                  <a:latin typeface="Fira Sans Light"/>
                </a:rPr>
                <a:t>đang</a:t>
              </a:r>
              <a:r>
                <a:rPr lang="en-US" sz="2774" spc="-83" dirty="0">
                  <a:solidFill>
                    <a:srgbClr val="FFFFFF"/>
                  </a:solidFill>
                  <a:latin typeface="Fira Sans Light"/>
                </a:rPr>
                <a:t> </a:t>
              </a:r>
              <a:r>
                <a:rPr lang="en-US" sz="2774" spc="-83" dirty="0" err="1">
                  <a:solidFill>
                    <a:srgbClr val="FFFFFF"/>
                  </a:solidFill>
                  <a:latin typeface="Fira Sans Light"/>
                </a:rPr>
                <a:t>tiến</a:t>
              </a:r>
              <a:r>
                <a:rPr lang="en-US" sz="2774" spc="-83" dirty="0">
                  <a:solidFill>
                    <a:srgbClr val="FFFFFF"/>
                  </a:solidFill>
                  <a:latin typeface="Fira Sans Light"/>
                </a:rPr>
                <a:t> </a:t>
              </a:r>
              <a:r>
                <a:rPr lang="en-US" sz="2774" spc="-83" dirty="0" err="1">
                  <a:solidFill>
                    <a:srgbClr val="FFFFFF"/>
                  </a:solidFill>
                  <a:latin typeface="Fira Sans Light"/>
                </a:rPr>
                <a:t>tới</a:t>
              </a:r>
              <a:r>
                <a:rPr lang="en-US" sz="2774" spc="-83" dirty="0">
                  <a:solidFill>
                    <a:srgbClr val="FFFFFF"/>
                  </a:solidFill>
                  <a:latin typeface="Fira Sans Light"/>
                </a:rPr>
                <a:t> </a:t>
              </a:r>
              <a:r>
                <a:rPr lang="en-US" sz="2774" spc="-83" dirty="0" err="1">
                  <a:solidFill>
                    <a:srgbClr val="FFFFFF"/>
                  </a:solidFill>
                  <a:latin typeface="Fira Sans Light"/>
                </a:rPr>
                <a:t>xây</a:t>
              </a:r>
              <a:r>
                <a:rPr lang="en-US" sz="2774" spc="-83" dirty="0">
                  <a:solidFill>
                    <a:srgbClr val="FFFFFF"/>
                  </a:solidFill>
                  <a:latin typeface="Fira Sans Light"/>
                </a:rPr>
                <a:t> </a:t>
              </a:r>
              <a:r>
                <a:rPr lang="en-US" sz="2774" spc="-83" dirty="0" err="1">
                  <a:solidFill>
                    <a:srgbClr val="FFFFFF"/>
                  </a:solidFill>
                  <a:latin typeface="Fira Sans Light"/>
                </a:rPr>
                <a:t>dựng</a:t>
              </a:r>
              <a:r>
                <a:rPr lang="en-US" sz="2774" spc="-83" dirty="0">
                  <a:solidFill>
                    <a:srgbClr val="FFFFFF"/>
                  </a:solidFill>
                  <a:latin typeface="Fira Sans Light"/>
                </a:rPr>
                <a:t> </a:t>
              </a:r>
              <a:r>
                <a:rPr lang="en-US" sz="2774" spc="-83" dirty="0" err="1">
                  <a:solidFill>
                    <a:srgbClr val="FFFFFF"/>
                  </a:solidFill>
                  <a:latin typeface="Fira Sans Light"/>
                </a:rPr>
                <a:t>hệ</a:t>
              </a:r>
              <a:r>
                <a:rPr lang="en-US" sz="2774" spc="-83" dirty="0">
                  <a:solidFill>
                    <a:srgbClr val="FFFFFF"/>
                  </a:solidFill>
                  <a:latin typeface="Fira Sans Light"/>
                </a:rPr>
                <a:t> </a:t>
              </a:r>
              <a:r>
                <a:rPr lang="en-US" sz="2774" spc="-83" dirty="0" err="1">
                  <a:solidFill>
                    <a:srgbClr val="FFFFFF"/>
                  </a:solidFill>
                  <a:latin typeface="Fira Sans Light"/>
                </a:rPr>
                <a:t>thống</a:t>
              </a:r>
              <a:r>
                <a:rPr lang="en-US" sz="2774" spc="-83" dirty="0">
                  <a:solidFill>
                    <a:srgbClr val="FFFFFF"/>
                  </a:solidFill>
                  <a:latin typeface="Fira Sans Light"/>
                </a:rPr>
                <a:t> </a:t>
              </a:r>
              <a:r>
                <a:rPr lang="en-US" sz="2774" spc="-83" dirty="0" err="1">
                  <a:solidFill>
                    <a:srgbClr val="FFFFFF"/>
                  </a:solidFill>
                  <a:latin typeface="Fira Sans Light"/>
                </a:rPr>
                <a:t>quản</a:t>
              </a:r>
              <a:r>
                <a:rPr lang="en-US" sz="2774" spc="-83" dirty="0">
                  <a:solidFill>
                    <a:srgbClr val="FFFFFF"/>
                  </a:solidFill>
                  <a:latin typeface="Fira Sans Light"/>
                </a:rPr>
                <a:t> </a:t>
              </a:r>
              <a:r>
                <a:rPr lang="en-US" sz="2774" spc="-83" dirty="0" err="1">
                  <a:solidFill>
                    <a:srgbClr val="FFFFFF"/>
                  </a:solidFill>
                  <a:latin typeface="Fira Sans Light"/>
                </a:rPr>
                <a:t>lý</a:t>
              </a:r>
              <a:r>
                <a:rPr lang="en-US" sz="2774" spc="-83" dirty="0">
                  <a:solidFill>
                    <a:srgbClr val="FFFFFF"/>
                  </a:solidFill>
                  <a:latin typeface="Fira Sans Light"/>
                </a:rPr>
                <a:t> </a:t>
              </a:r>
              <a:r>
                <a:rPr lang="en-US" sz="2774" spc="-83" dirty="0" err="1">
                  <a:solidFill>
                    <a:srgbClr val="FFFFFF"/>
                  </a:solidFill>
                  <a:latin typeface="Fira Sans Light"/>
                </a:rPr>
                <a:t>học</a:t>
              </a:r>
              <a:r>
                <a:rPr lang="en-US" sz="2774" spc="-83" dirty="0">
                  <a:solidFill>
                    <a:srgbClr val="FFFFFF"/>
                  </a:solidFill>
                  <a:latin typeface="Fira Sans Light"/>
                </a:rPr>
                <a:t> </a:t>
              </a:r>
              <a:r>
                <a:rPr lang="en-US" sz="2774" spc="-83" dirty="0" err="1">
                  <a:solidFill>
                    <a:srgbClr val="FFFFFF"/>
                  </a:solidFill>
                  <a:latin typeface="Fira Sans Light"/>
                </a:rPr>
                <a:t>sinh</a:t>
              </a:r>
              <a:r>
                <a:rPr lang="en-US" sz="2774" spc="-83" dirty="0">
                  <a:solidFill>
                    <a:srgbClr val="FFFFFF"/>
                  </a:solidFill>
                  <a:latin typeface="Fira Sans Light"/>
                </a:rPr>
                <a:t> </a:t>
              </a:r>
              <a:r>
                <a:rPr lang="en-US" sz="2774" spc="-83" dirty="0" err="1">
                  <a:solidFill>
                    <a:srgbClr val="FFFFFF"/>
                  </a:solidFill>
                  <a:latin typeface="Fira Sans Light"/>
                </a:rPr>
                <a:t>nhằm</a:t>
              </a:r>
              <a:r>
                <a:rPr lang="en-US" sz="2774" spc="-83" dirty="0">
                  <a:solidFill>
                    <a:srgbClr val="FFFFFF"/>
                  </a:solidFill>
                  <a:latin typeface="Fira Sans Light"/>
                </a:rPr>
                <a:t> </a:t>
              </a:r>
              <a:r>
                <a:rPr lang="en-US" sz="2774" spc="-83" dirty="0" err="1">
                  <a:solidFill>
                    <a:srgbClr val="FFFFFF"/>
                  </a:solidFill>
                  <a:latin typeface="Fira Sans Light"/>
                </a:rPr>
                <a:t>phục</a:t>
              </a:r>
              <a:r>
                <a:rPr lang="en-US" sz="2774" spc="-83" dirty="0">
                  <a:solidFill>
                    <a:srgbClr val="FFFFFF"/>
                  </a:solidFill>
                  <a:latin typeface="Fira Sans Light"/>
                </a:rPr>
                <a:t> </a:t>
              </a:r>
              <a:r>
                <a:rPr lang="en-US" sz="2774" spc="-83" dirty="0" err="1">
                  <a:solidFill>
                    <a:srgbClr val="FFFFFF"/>
                  </a:solidFill>
                  <a:latin typeface="Fira Sans Light"/>
                </a:rPr>
                <a:t>vụ</a:t>
              </a:r>
              <a:r>
                <a:rPr lang="en-US" sz="2774" spc="-83" dirty="0">
                  <a:solidFill>
                    <a:srgbClr val="FFFFFF"/>
                  </a:solidFill>
                  <a:latin typeface="Fira Sans Light"/>
                </a:rPr>
                <a:t> </a:t>
              </a:r>
              <a:r>
                <a:rPr lang="en-US" sz="2774" spc="-83" dirty="0" err="1">
                  <a:solidFill>
                    <a:srgbClr val="FFFFFF"/>
                  </a:solidFill>
                  <a:latin typeface="Fira Sans Light"/>
                </a:rPr>
                <a:t>cho</a:t>
              </a:r>
              <a:r>
                <a:rPr lang="en-US" sz="2774" spc="-83" dirty="0">
                  <a:solidFill>
                    <a:srgbClr val="FFFFFF"/>
                  </a:solidFill>
                  <a:latin typeface="Fira Sans Light"/>
                </a:rPr>
                <a:t> </a:t>
              </a:r>
              <a:r>
                <a:rPr lang="en-US" sz="2774" spc="-83" dirty="0" err="1">
                  <a:solidFill>
                    <a:srgbClr val="FFFFFF"/>
                  </a:solidFill>
                  <a:latin typeface="Fira Sans Light"/>
                </a:rPr>
                <a:t>giảng</a:t>
              </a:r>
              <a:r>
                <a:rPr lang="en-US" sz="2774" spc="-83" dirty="0">
                  <a:solidFill>
                    <a:srgbClr val="FFFFFF"/>
                  </a:solidFill>
                  <a:latin typeface="Fira Sans Light"/>
                </a:rPr>
                <a:t> </a:t>
              </a:r>
              <a:r>
                <a:rPr lang="en-US" sz="2774" spc="-83" dirty="0" err="1">
                  <a:solidFill>
                    <a:srgbClr val="FFFFFF"/>
                  </a:solidFill>
                  <a:latin typeface="Fira Sans Light"/>
                </a:rPr>
                <a:t>dạy</a:t>
              </a:r>
              <a:r>
                <a:rPr lang="en-US" sz="2774" spc="-83" dirty="0">
                  <a:solidFill>
                    <a:srgbClr val="FFFFFF"/>
                  </a:solidFill>
                  <a:latin typeface="Fira Sans Light"/>
                </a:rPr>
                <a:t>, </a:t>
              </a:r>
              <a:r>
                <a:rPr lang="en-US" sz="2774" spc="-83" dirty="0" err="1">
                  <a:solidFill>
                    <a:srgbClr val="FFFFFF"/>
                  </a:solidFill>
                  <a:latin typeface="Fira Sans Light"/>
                </a:rPr>
                <a:t>quản</a:t>
              </a:r>
              <a:r>
                <a:rPr lang="en-US" sz="2774" spc="-83" dirty="0">
                  <a:solidFill>
                    <a:srgbClr val="FFFFFF"/>
                  </a:solidFill>
                  <a:latin typeface="Fira Sans Light"/>
                </a:rPr>
                <a:t> </a:t>
              </a:r>
              <a:r>
                <a:rPr lang="en-US" sz="2774" spc="-83" dirty="0" err="1">
                  <a:solidFill>
                    <a:srgbClr val="FFFFFF"/>
                  </a:solidFill>
                  <a:latin typeface="Fira Sans Light"/>
                </a:rPr>
                <a:t>lý</a:t>
              </a:r>
              <a:r>
                <a:rPr lang="en-US" sz="2774" spc="-83" dirty="0">
                  <a:solidFill>
                    <a:srgbClr val="FFFFFF"/>
                  </a:solidFill>
                  <a:latin typeface="Fira Sans Light"/>
                </a:rPr>
                <a:t> </a:t>
              </a:r>
              <a:r>
                <a:rPr lang="en-US" sz="2774" spc="-83" dirty="0" err="1">
                  <a:solidFill>
                    <a:srgbClr val="FFFFFF"/>
                  </a:solidFill>
                  <a:latin typeface="Fira Sans Light"/>
                </a:rPr>
                <a:t>và</a:t>
              </a:r>
              <a:r>
                <a:rPr lang="en-US" sz="2774" spc="-83" dirty="0">
                  <a:solidFill>
                    <a:srgbClr val="FFFFFF"/>
                  </a:solidFill>
                  <a:latin typeface="Fira Sans Light"/>
                </a:rPr>
                <a:t> </a:t>
              </a:r>
              <a:r>
                <a:rPr lang="en-US" sz="2774" spc="-83" dirty="0" err="1">
                  <a:solidFill>
                    <a:srgbClr val="FFFFFF"/>
                  </a:solidFill>
                  <a:latin typeface="Fira Sans Light"/>
                </a:rPr>
                <a:t>học</a:t>
              </a:r>
              <a:r>
                <a:rPr lang="en-US" sz="2774" spc="-83" dirty="0">
                  <a:solidFill>
                    <a:srgbClr val="FFFFFF"/>
                  </a:solidFill>
                  <a:latin typeface="Fira Sans Light"/>
                </a:rPr>
                <a:t> </a:t>
              </a:r>
              <a:r>
                <a:rPr lang="en-US" sz="2774" spc="-83" dirty="0" err="1">
                  <a:solidFill>
                    <a:srgbClr val="FFFFFF"/>
                  </a:solidFill>
                  <a:latin typeface="Fira Sans Light"/>
                </a:rPr>
                <a:t>tập</a:t>
              </a:r>
              <a:r>
                <a:rPr lang="en-US" sz="2774" spc="-83" dirty="0">
                  <a:solidFill>
                    <a:srgbClr val="FFFFFF"/>
                  </a:solidFill>
                  <a:latin typeface="Fira Sans Light"/>
                </a:rPr>
                <a:t> </a:t>
              </a:r>
              <a:r>
                <a:rPr lang="en-US" sz="2774" spc="-83" dirty="0" err="1">
                  <a:solidFill>
                    <a:srgbClr val="FFFFFF"/>
                  </a:solidFill>
                  <a:latin typeface="Fira Sans Light"/>
                </a:rPr>
                <a:t>của</a:t>
              </a:r>
              <a:r>
                <a:rPr lang="en-US" sz="2774" spc="-83" dirty="0">
                  <a:solidFill>
                    <a:srgbClr val="FFFFFF"/>
                  </a:solidFill>
                  <a:latin typeface="Fira Sans Light"/>
                </a:rPr>
                <a:t> </a:t>
              </a:r>
              <a:r>
                <a:rPr lang="en-US" sz="2774" spc="-83" dirty="0" err="1">
                  <a:solidFill>
                    <a:srgbClr val="FFFFFF"/>
                  </a:solidFill>
                  <a:latin typeface="Fira Sans Light"/>
                </a:rPr>
                <a:t>học</a:t>
              </a:r>
              <a:r>
                <a:rPr lang="en-US" sz="2774" spc="-83" dirty="0">
                  <a:solidFill>
                    <a:srgbClr val="FFFFFF"/>
                  </a:solidFill>
                  <a:latin typeface="Fira Sans Light"/>
                </a:rPr>
                <a:t> </a:t>
              </a:r>
              <a:r>
                <a:rPr lang="en-US" sz="2774" spc="-83" dirty="0" err="1">
                  <a:solidFill>
                    <a:srgbClr val="FFFFFF"/>
                  </a:solidFill>
                  <a:latin typeface="Fira Sans Light"/>
                </a:rPr>
                <a:t>sinh</a:t>
              </a:r>
              <a:r>
                <a:rPr lang="en-US" sz="2774" spc="-83" dirty="0">
                  <a:solidFill>
                    <a:srgbClr val="FFFFFF"/>
                  </a:solidFill>
                  <a:latin typeface="Fira Sans Light"/>
                </a:rPr>
                <a:t>, </a:t>
              </a:r>
              <a:r>
                <a:rPr lang="en-US" sz="2774" spc="-83" dirty="0" err="1">
                  <a:solidFill>
                    <a:srgbClr val="FFFFFF"/>
                  </a:solidFill>
                  <a:latin typeface="Fira Sans Light"/>
                </a:rPr>
                <a:t>giáo</a:t>
              </a:r>
              <a:r>
                <a:rPr lang="en-US" sz="2774" spc="-83" dirty="0">
                  <a:solidFill>
                    <a:srgbClr val="FFFFFF"/>
                  </a:solidFill>
                  <a:latin typeface="Fira Sans Light"/>
                </a:rPr>
                <a:t> </a:t>
              </a:r>
              <a:r>
                <a:rPr lang="en-US" sz="2774" spc="-83" dirty="0" err="1">
                  <a:solidFill>
                    <a:srgbClr val="FFFFFF"/>
                  </a:solidFill>
                  <a:latin typeface="Fira Sans Light"/>
                </a:rPr>
                <a:t>viên</a:t>
              </a:r>
              <a:r>
                <a:rPr lang="en-US" sz="2774" spc="-83" dirty="0">
                  <a:solidFill>
                    <a:srgbClr val="FFFFFF"/>
                  </a:solidFill>
                  <a:latin typeface="Fira Sans Light"/>
                </a:rPr>
                <a:t>.</a:t>
              </a:r>
            </a:p>
            <a:p>
              <a:pPr marL="0" lvl="0" indent="0" algn="l">
                <a:lnSpc>
                  <a:spcPts val="4162"/>
                </a:lnSpc>
                <a:spcBef>
                  <a:spcPct val="0"/>
                </a:spcBef>
              </a:pPr>
              <a:r>
                <a:rPr lang="en-US" sz="2774" spc="-83" dirty="0">
                  <a:solidFill>
                    <a:srgbClr val="FFFFFF"/>
                  </a:solidFill>
                  <a:latin typeface="Fira Sans Light"/>
                </a:rPr>
                <a:t> </a:t>
              </a:r>
              <a:r>
                <a:rPr lang="en-US" sz="2774" spc="-83" dirty="0" err="1">
                  <a:solidFill>
                    <a:srgbClr val="FFFFFF"/>
                  </a:solidFill>
                  <a:latin typeface="Fira Sans Light"/>
                </a:rPr>
                <a:t>Về</a:t>
              </a:r>
              <a:r>
                <a:rPr lang="en-US" sz="2774" spc="-83" dirty="0">
                  <a:solidFill>
                    <a:srgbClr val="FFFFFF"/>
                  </a:solidFill>
                  <a:latin typeface="Fira Sans Light"/>
                </a:rPr>
                <a:t> </a:t>
              </a:r>
              <a:r>
                <a:rPr lang="en-US" sz="2774" spc="-83" dirty="0" err="1">
                  <a:solidFill>
                    <a:srgbClr val="FFFFFF"/>
                  </a:solidFill>
                  <a:latin typeface="Fira Sans Light"/>
                </a:rPr>
                <a:t>phía</a:t>
              </a:r>
              <a:r>
                <a:rPr lang="en-US" sz="2774" spc="-83" dirty="0">
                  <a:solidFill>
                    <a:srgbClr val="FFFFFF"/>
                  </a:solidFill>
                  <a:latin typeface="Fira Sans Light"/>
                </a:rPr>
                <a:t> </a:t>
              </a:r>
              <a:r>
                <a:rPr lang="en-US" sz="2774" spc="-83" dirty="0" err="1">
                  <a:solidFill>
                    <a:srgbClr val="FFFFFF"/>
                  </a:solidFill>
                  <a:latin typeface="Fira Sans Light"/>
                </a:rPr>
                <a:t>khách</a:t>
              </a:r>
              <a:r>
                <a:rPr lang="en-US" sz="2774" spc="-83" dirty="0">
                  <a:solidFill>
                    <a:srgbClr val="FFFFFF"/>
                  </a:solidFill>
                  <a:latin typeface="Fira Sans Light"/>
                </a:rPr>
                <a:t> </a:t>
              </a:r>
              <a:r>
                <a:rPr lang="en-US" sz="2774" spc="-83" dirty="0" err="1">
                  <a:solidFill>
                    <a:srgbClr val="FFFFFF"/>
                  </a:solidFill>
                  <a:latin typeface="Fira Sans Light"/>
                </a:rPr>
                <a:t>hàng</a:t>
              </a:r>
              <a:r>
                <a:rPr lang="en-US" sz="2774" spc="-83" dirty="0">
                  <a:solidFill>
                    <a:srgbClr val="FFFFFF"/>
                  </a:solidFill>
                  <a:latin typeface="Fira Sans Light"/>
                </a:rPr>
                <a:t> – </a:t>
              </a:r>
              <a:r>
                <a:rPr lang="en-US" sz="2774" spc="-83" dirty="0" err="1">
                  <a:solidFill>
                    <a:srgbClr val="FFFFFF"/>
                  </a:solidFill>
                  <a:latin typeface="Fira Sans Light"/>
                </a:rPr>
                <a:t>Trường</a:t>
              </a:r>
              <a:r>
                <a:rPr lang="en-US" sz="2774" spc="-83" dirty="0">
                  <a:solidFill>
                    <a:srgbClr val="FFFFFF"/>
                  </a:solidFill>
                  <a:latin typeface="Fira Sans Light"/>
                </a:rPr>
                <a:t> THPT </a:t>
              </a:r>
              <a:r>
                <a:rPr lang="en-US" sz="2774" spc="-83" dirty="0" err="1">
                  <a:solidFill>
                    <a:srgbClr val="FFFFFF"/>
                  </a:solidFill>
                  <a:latin typeface="Fira Sans Light"/>
                </a:rPr>
                <a:t>Lý</a:t>
              </a:r>
              <a:r>
                <a:rPr lang="en-US" sz="2774" spc="-83" dirty="0">
                  <a:solidFill>
                    <a:srgbClr val="FFFFFF"/>
                  </a:solidFill>
                  <a:latin typeface="Fira Sans Light"/>
                </a:rPr>
                <a:t> </a:t>
              </a:r>
              <a:r>
                <a:rPr lang="en-US" sz="2774" spc="-83" dirty="0" err="1">
                  <a:solidFill>
                    <a:srgbClr val="FFFFFF"/>
                  </a:solidFill>
                  <a:latin typeface="Fira Sans Light"/>
                </a:rPr>
                <a:t>Tự</a:t>
              </a:r>
              <a:r>
                <a:rPr lang="en-US" sz="2774" spc="-83" dirty="0">
                  <a:solidFill>
                    <a:srgbClr val="FFFFFF"/>
                  </a:solidFill>
                  <a:latin typeface="Fira Sans Light"/>
                </a:rPr>
                <a:t> </a:t>
              </a:r>
              <a:r>
                <a:rPr lang="en-US" sz="2774" spc="-83" dirty="0" err="1">
                  <a:solidFill>
                    <a:srgbClr val="FFFFFF"/>
                  </a:solidFill>
                  <a:latin typeface="Fira Sans Light"/>
                </a:rPr>
                <a:t>Trọng</a:t>
              </a:r>
              <a:r>
                <a:rPr lang="en-US" sz="2774" spc="-83" dirty="0">
                  <a:solidFill>
                    <a:srgbClr val="FFFFFF"/>
                  </a:solidFill>
                  <a:latin typeface="Fira Sans Light"/>
                </a:rPr>
                <a:t>, </a:t>
              </a:r>
              <a:r>
                <a:rPr lang="en-US" sz="2774" spc="-83" dirty="0" err="1">
                  <a:solidFill>
                    <a:srgbClr val="FFFFFF"/>
                  </a:solidFill>
                  <a:latin typeface="Fira Sans Light"/>
                </a:rPr>
                <a:t>yêu</a:t>
              </a:r>
              <a:r>
                <a:rPr lang="en-US" sz="2774" spc="-83" dirty="0">
                  <a:solidFill>
                    <a:srgbClr val="FFFFFF"/>
                  </a:solidFill>
                  <a:latin typeface="Fira Sans Light"/>
                </a:rPr>
                <a:t> </a:t>
              </a:r>
              <a:r>
                <a:rPr lang="en-US" sz="2774" spc="-83" dirty="0" err="1">
                  <a:solidFill>
                    <a:srgbClr val="FFFFFF"/>
                  </a:solidFill>
                  <a:latin typeface="Fira Sans Light"/>
                </a:rPr>
                <a:t>cầu</a:t>
              </a:r>
              <a:r>
                <a:rPr lang="en-US" sz="2774" spc="-83" dirty="0">
                  <a:solidFill>
                    <a:srgbClr val="FFFFFF"/>
                  </a:solidFill>
                  <a:latin typeface="Fira Sans Light"/>
                </a:rPr>
                <a:t> </a:t>
              </a:r>
              <a:r>
                <a:rPr lang="en-US" sz="2774" spc="-83" dirty="0" err="1">
                  <a:solidFill>
                    <a:srgbClr val="FFFFFF"/>
                  </a:solidFill>
                  <a:latin typeface="Fira Sans Light"/>
                </a:rPr>
                <a:t>xây</a:t>
              </a:r>
              <a:r>
                <a:rPr lang="en-US" sz="2774" spc="-83" dirty="0">
                  <a:solidFill>
                    <a:srgbClr val="FFFFFF"/>
                  </a:solidFill>
                  <a:latin typeface="Fira Sans Light"/>
                </a:rPr>
                <a:t> </a:t>
              </a:r>
              <a:r>
                <a:rPr lang="en-US" sz="2774" spc="-83" dirty="0" err="1">
                  <a:solidFill>
                    <a:srgbClr val="FFFFFF"/>
                  </a:solidFill>
                  <a:latin typeface="Fira Sans Light"/>
                </a:rPr>
                <a:t>dựng</a:t>
              </a:r>
              <a:r>
                <a:rPr lang="en-US" sz="2774" spc="-83" dirty="0">
                  <a:solidFill>
                    <a:srgbClr val="FFFFFF"/>
                  </a:solidFill>
                  <a:latin typeface="Fira Sans Light"/>
                </a:rPr>
                <a:t> </a:t>
              </a:r>
              <a:r>
                <a:rPr lang="en-US" sz="2774" spc="-83" dirty="0" err="1">
                  <a:solidFill>
                    <a:srgbClr val="FFFFFF"/>
                  </a:solidFill>
                  <a:latin typeface="Fira Sans Light"/>
                </a:rPr>
                <a:t>một</a:t>
              </a:r>
              <a:r>
                <a:rPr lang="en-US" sz="2774" spc="-83" dirty="0">
                  <a:solidFill>
                    <a:srgbClr val="FFFFFF"/>
                  </a:solidFill>
                  <a:latin typeface="Fira Sans Light"/>
                </a:rPr>
                <a:t> </a:t>
              </a:r>
              <a:r>
                <a:rPr lang="en-US" sz="2774" spc="-83" dirty="0" err="1">
                  <a:solidFill>
                    <a:srgbClr val="FFFFFF"/>
                  </a:solidFill>
                  <a:latin typeface="Fira Sans Light"/>
                </a:rPr>
                <a:t>hệ</a:t>
              </a:r>
              <a:r>
                <a:rPr lang="en-US" sz="2774" spc="-83" dirty="0">
                  <a:solidFill>
                    <a:srgbClr val="FFFFFF"/>
                  </a:solidFill>
                  <a:latin typeface="Fira Sans Light"/>
                </a:rPr>
                <a:t> </a:t>
              </a:r>
              <a:r>
                <a:rPr lang="en-US" sz="2774" spc="-83" dirty="0" err="1">
                  <a:solidFill>
                    <a:srgbClr val="FFFFFF"/>
                  </a:solidFill>
                  <a:latin typeface="Fira Sans Light"/>
                </a:rPr>
                <a:t>thống</a:t>
              </a:r>
              <a:r>
                <a:rPr lang="en-US" sz="2774" spc="-83" dirty="0">
                  <a:solidFill>
                    <a:srgbClr val="FFFFFF"/>
                  </a:solidFill>
                  <a:latin typeface="Fira Sans Light"/>
                </a:rPr>
                <a:t> </a:t>
              </a:r>
              <a:r>
                <a:rPr lang="en-US" sz="2774" spc="-83" dirty="0" err="1">
                  <a:solidFill>
                    <a:srgbClr val="FFFFFF"/>
                  </a:solidFill>
                  <a:latin typeface="Fira Sans Light"/>
                </a:rPr>
                <a:t>quản</a:t>
              </a:r>
              <a:r>
                <a:rPr lang="en-US" sz="2774" spc="-83" dirty="0">
                  <a:solidFill>
                    <a:srgbClr val="FFFFFF"/>
                  </a:solidFill>
                  <a:latin typeface="Fira Sans Light"/>
                </a:rPr>
                <a:t> </a:t>
              </a:r>
              <a:r>
                <a:rPr lang="en-US" sz="2774" spc="-83" dirty="0" err="1">
                  <a:solidFill>
                    <a:srgbClr val="FFFFFF"/>
                  </a:solidFill>
                  <a:latin typeface="Fira Sans Light"/>
                </a:rPr>
                <a:t>lý</a:t>
              </a:r>
              <a:r>
                <a:rPr lang="en-US" sz="2774" spc="-83" dirty="0">
                  <a:solidFill>
                    <a:srgbClr val="FFFFFF"/>
                  </a:solidFill>
                  <a:latin typeface="Fira Sans Light"/>
                </a:rPr>
                <a:t> </a:t>
              </a:r>
              <a:r>
                <a:rPr lang="en-US" sz="2774" spc="-83" dirty="0" err="1">
                  <a:solidFill>
                    <a:srgbClr val="FFFFFF"/>
                  </a:solidFill>
                  <a:latin typeface="Fira Sans Light"/>
                </a:rPr>
                <a:t>học</a:t>
              </a:r>
              <a:r>
                <a:rPr lang="en-US" sz="2774" spc="-83" dirty="0">
                  <a:solidFill>
                    <a:srgbClr val="FFFFFF"/>
                  </a:solidFill>
                  <a:latin typeface="Fira Sans Light"/>
                </a:rPr>
                <a:t> </a:t>
              </a:r>
              <a:r>
                <a:rPr lang="en-US" sz="2774" spc="-83" dirty="0" err="1">
                  <a:solidFill>
                    <a:srgbClr val="FFFFFF"/>
                  </a:solidFill>
                  <a:latin typeface="Fira Sans Light"/>
                </a:rPr>
                <a:t>sinh</a:t>
              </a:r>
              <a:r>
                <a:rPr lang="en-US" sz="2774" spc="-83" dirty="0">
                  <a:solidFill>
                    <a:srgbClr val="FFFFFF"/>
                  </a:solidFill>
                  <a:latin typeface="Fira Sans Light"/>
                </a:rPr>
                <a:t>. </a:t>
              </a:r>
              <a:r>
                <a:rPr lang="en-US" sz="2774" spc="-83" dirty="0" err="1">
                  <a:solidFill>
                    <a:srgbClr val="FFFFFF"/>
                  </a:solidFill>
                  <a:latin typeface="Fira Sans Light"/>
                </a:rPr>
                <a:t>Các</a:t>
              </a:r>
              <a:r>
                <a:rPr lang="en-US" sz="2774" spc="-83" dirty="0">
                  <a:solidFill>
                    <a:srgbClr val="FFFFFF"/>
                  </a:solidFill>
                  <a:latin typeface="Fira Sans Light"/>
                </a:rPr>
                <a:t> </a:t>
              </a:r>
              <a:r>
                <a:rPr lang="en-US" sz="2774" spc="-83" dirty="0" err="1">
                  <a:solidFill>
                    <a:srgbClr val="FFFFFF"/>
                  </a:solidFill>
                  <a:latin typeface="Fira Sans Light"/>
                </a:rPr>
                <a:t>yêu</a:t>
              </a:r>
              <a:r>
                <a:rPr lang="en-US" sz="2774" spc="-83" dirty="0">
                  <a:solidFill>
                    <a:srgbClr val="FFFFFF"/>
                  </a:solidFill>
                  <a:latin typeface="Fira Sans Light"/>
                </a:rPr>
                <a:t> </a:t>
              </a:r>
              <a:r>
                <a:rPr lang="en-US" sz="2774" spc="-83" dirty="0" err="1">
                  <a:solidFill>
                    <a:srgbClr val="FFFFFF"/>
                  </a:solidFill>
                  <a:latin typeface="Fira Sans Light"/>
                </a:rPr>
                <a:t>cầu</a:t>
              </a:r>
              <a:r>
                <a:rPr lang="en-US" sz="2774" spc="-83" dirty="0">
                  <a:solidFill>
                    <a:srgbClr val="FFFFFF"/>
                  </a:solidFill>
                  <a:latin typeface="Fira Sans Light"/>
                </a:rPr>
                <a:t> </a:t>
              </a:r>
              <a:r>
                <a:rPr lang="en-US" sz="2774" spc="-83" dirty="0" err="1">
                  <a:solidFill>
                    <a:srgbClr val="FFFFFF"/>
                  </a:solidFill>
                  <a:latin typeface="Fira Sans Light"/>
                </a:rPr>
                <a:t>nghiệp</a:t>
              </a:r>
              <a:r>
                <a:rPr lang="en-US" sz="2774" spc="-83" dirty="0">
                  <a:solidFill>
                    <a:srgbClr val="FFFFFF"/>
                  </a:solidFill>
                  <a:latin typeface="Fira Sans Light"/>
                </a:rPr>
                <a:t> </a:t>
              </a:r>
              <a:r>
                <a:rPr lang="en-US" sz="2774" spc="-83" dirty="0" err="1">
                  <a:solidFill>
                    <a:srgbClr val="FFFFFF"/>
                  </a:solidFill>
                  <a:latin typeface="Fira Sans Light"/>
                </a:rPr>
                <a:t>vụ</a:t>
              </a:r>
              <a:r>
                <a:rPr lang="en-US" sz="2774" spc="-83" dirty="0">
                  <a:solidFill>
                    <a:srgbClr val="FFFFFF"/>
                  </a:solidFill>
                  <a:latin typeface="Fira Sans Light"/>
                </a:rPr>
                <a:t> </a:t>
              </a:r>
              <a:r>
                <a:rPr lang="en-US" sz="2774" spc="-83" dirty="0" err="1">
                  <a:solidFill>
                    <a:srgbClr val="FFFFFF"/>
                  </a:solidFill>
                  <a:latin typeface="Fira Sans Light"/>
                </a:rPr>
                <a:t>sẽ</a:t>
              </a:r>
              <a:r>
                <a:rPr lang="en-US" sz="2774" spc="-83" dirty="0">
                  <a:solidFill>
                    <a:srgbClr val="FFFFFF"/>
                  </a:solidFill>
                  <a:latin typeface="Fira Sans Light"/>
                </a:rPr>
                <a:t> </a:t>
              </a:r>
              <a:r>
                <a:rPr lang="en-US" sz="2774" spc="-83" dirty="0" err="1">
                  <a:solidFill>
                    <a:srgbClr val="FFFFFF"/>
                  </a:solidFill>
                  <a:latin typeface="Fira Sans Light"/>
                </a:rPr>
                <a:t>được</a:t>
              </a:r>
              <a:r>
                <a:rPr lang="en-US" sz="2774" spc="-83" dirty="0">
                  <a:solidFill>
                    <a:srgbClr val="FFFFFF"/>
                  </a:solidFill>
                  <a:latin typeface="Fira Sans Light"/>
                </a:rPr>
                <a:t> </a:t>
              </a:r>
              <a:r>
                <a:rPr lang="en-US" sz="2774" spc="-83" dirty="0" err="1">
                  <a:solidFill>
                    <a:srgbClr val="FFFFFF"/>
                  </a:solidFill>
                  <a:latin typeface="Fira Sans Light"/>
                </a:rPr>
                <a:t>Trường</a:t>
              </a:r>
              <a:r>
                <a:rPr lang="en-US" sz="2774" spc="-83" dirty="0">
                  <a:solidFill>
                    <a:srgbClr val="FFFFFF"/>
                  </a:solidFill>
                  <a:latin typeface="Fira Sans Light"/>
                </a:rPr>
                <a:t> THPT </a:t>
              </a:r>
              <a:r>
                <a:rPr lang="en-US" sz="2774" spc="-83" dirty="0" err="1">
                  <a:solidFill>
                    <a:srgbClr val="FFFFFF"/>
                  </a:solidFill>
                  <a:latin typeface="Fira Sans Light"/>
                </a:rPr>
                <a:t>Lý</a:t>
              </a:r>
              <a:r>
                <a:rPr lang="en-US" sz="2774" spc="-83" dirty="0">
                  <a:solidFill>
                    <a:srgbClr val="FFFFFF"/>
                  </a:solidFill>
                  <a:latin typeface="Fira Sans Light"/>
                </a:rPr>
                <a:t> </a:t>
              </a:r>
              <a:r>
                <a:rPr lang="en-US" sz="2774" spc="-83" dirty="0" err="1">
                  <a:solidFill>
                    <a:srgbClr val="FFFFFF"/>
                  </a:solidFill>
                  <a:latin typeface="Fira Sans Light"/>
                </a:rPr>
                <a:t>Tự</a:t>
              </a:r>
              <a:r>
                <a:rPr lang="en-US" sz="2774" spc="-83" dirty="0">
                  <a:solidFill>
                    <a:srgbClr val="FFFFFF"/>
                  </a:solidFill>
                  <a:latin typeface="Fira Sans Light"/>
                </a:rPr>
                <a:t> </a:t>
              </a:r>
              <a:r>
                <a:rPr lang="en-US" sz="2774" spc="-83" dirty="0" err="1">
                  <a:solidFill>
                    <a:srgbClr val="FFFFFF"/>
                  </a:solidFill>
                  <a:latin typeface="Fira Sans Light"/>
                </a:rPr>
                <a:t>Trọng</a:t>
              </a:r>
              <a:r>
                <a:rPr lang="en-US" sz="2774" spc="-83" dirty="0">
                  <a:solidFill>
                    <a:srgbClr val="FFFFFF"/>
                  </a:solidFill>
                  <a:latin typeface="Fira Sans Light"/>
                </a:rPr>
                <a:t> </a:t>
              </a:r>
              <a:r>
                <a:rPr lang="en-US" sz="2774" spc="-83" dirty="0" err="1">
                  <a:solidFill>
                    <a:srgbClr val="FFFFFF"/>
                  </a:solidFill>
                  <a:latin typeface="Fira Sans Light"/>
                </a:rPr>
                <a:t>cung</a:t>
              </a:r>
              <a:r>
                <a:rPr lang="en-US" sz="2774" spc="-83" dirty="0">
                  <a:solidFill>
                    <a:srgbClr val="FFFFFF"/>
                  </a:solidFill>
                  <a:latin typeface="Fira Sans Light"/>
                </a:rPr>
                <a:t> </a:t>
              </a:r>
              <a:r>
                <a:rPr lang="en-US" sz="2774" spc="-83" dirty="0" err="1">
                  <a:solidFill>
                    <a:srgbClr val="FFFFFF"/>
                  </a:solidFill>
                  <a:latin typeface="Fira Sans Light"/>
                </a:rPr>
                <a:t>cấp</a:t>
              </a:r>
              <a:r>
                <a:rPr lang="en-US" sz="2774" spc="-83" dirty="0">
                  <a:solidFill>
                    <a:srgbClr val="FFFFFF"/>
                  </a:solidFill>
                  <a:latin typeface="Fira Sans Light"/>
                </a:rPr>
                <a:t>.</a:t>
              </a:r>
            </a:p>
          </p:txBody>
        </p:sp>
      </p:grpSp>
      <p:grpSp>
        <p:nvGrpSpPr>
          <p:cNvPr id="6" name="Group 6"/>
          <p:cNvGrpSpPr>
            <a:grpSpLocks noChangeAspect="1"/>
          </p:cNvGrpSpPr>
          <p:nvPr/>
        </p:nvGrpSpPr>
        <p:grpSpPr>
          <a:xfrm>
            <a:off x="11164646" y="646715"/>
            <a:ext cx="10385725" cy="8993570"/>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4851" r="-14851"/>
              </a:stretch>
            </a:blipFill>
          </p:spPr>
        </p:sp>
      </p:grpSp>
      <p:grpSp>
        <p:nvGrpSpPr>
          <p:cNvPr id="8" name="Group 8"/>
          <p:cNvGrpSpPr/>
          <p:nvPr/>
        </p:nvGrpSpPr>
        <p:grpSpPr>
          <a:xfrm>
            <a:off x="1250019" y="898300"/>
            <a:ext cx="3693422" cy="564302"/>
            <a:chOff x="0" y="0"/>
            <a:chExt cx="4924563" cy="752402"/>
          </a:xfrm>
        </p:grpSpPr>
        <p:sp>
          <p:nvSpPr>
            <p:cNvPr id="9" name="TextBox 9"/>
            <p:cNvSpPr txBox="1"/>
            <p:nvPr/>
          </p:nvSpPr>
          <p:spPr>
            <a:xfrm>
              <a:off x="1711549" y="24335"/>
              <a:ext cx="3213014" cy="621896"/>
            </a:xfrm>
            <a:prstGeom prst="rect">
              <a:avLst/>
            </a:prstGeom>
          </p:spPr>
          <p:txBody>
            <a:bodyPr lIns="0" tIns="0" rIns="0" bIns="0" rtlCol="0" anchor="t">
              <a:spAutoFit/>
            </a:bodyPr>
            <a:lstStyle/>
            <a:p>
              <a:pPr>
                <a:lnSpc>
                  <a:spcPts val="3954"/>
                </a:lnSpc>
                <a:spcBef>
                  <a:spcPct val="0"/>
                </a:spcBef>
              </a:pPr>
              <a:endParaRPr/>
            </a:p>
          </p:txBody>
        </p:sp>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34026"/>
            <a:stretch>
              <a:fillRect/>
            </a:stretch>
          </p:blipFill>
          <p:spPr>
            <a:xfrm>
              <a:off x="0" y="0"/>
              <a:ext cx="1317768" cy="752402"/>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6C7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rot="-10800000" flipH="1">
            <a:off x="9144000" y="-422826"/>
            <a:ext cx="22207859" cy="12679959"/>
          </a:xfrm>
          <a:prstGeom prst="rect">
            <a:avLst/>
          </a:prstGeom>
        </p:spPr>
      </p:pic>
      <p:sp>
        <p:nvSpPr>
          <p:cNvPr id="3" name="TextBox 3"/>
          <p:cNvSpPr txBox="1"/>
          <p:nvPr/>
        </p:nvSpPr>
        <p:spPr>
          <a:xfrm>
            <a:off x="1456802" y="1161292"/>
            <a:ext cx="16142562" cy="8506229"/>
          </a:xfrm>
          <a:prstGeom prst="rect">
            <a:avLst/>
          </a:prstGeom>
        </p:spPr>
        <p:txBody>
          <a:bodyPr lIns="0" tIns="0" rIns="0" bIns="0" rtlCol="0" anchor="t">
            <a:spAutoFit/>
          </a:bodyPr>
          <a:lstStyle/>
          <a:p>
            <a:pPr marL="549771" lvl="1" indent="-274885">
              <a:lnSpc>
                <a:spcPts val="4252"/>
              </a:lnSpc>
              <a:buFont typeface="Arial"/>
              <a:buChar char="•"/>
            </a:pPr>
            <a:r>
              <a:rPr lang="en-US" sz="2546" spc="50">
                <a:solidFill>
                  <a:srgbClr val="FFFFFF"/>
                </a:solidFill>
                <a:latin typeface="Arimo Bold"/>
              </a:rPr>
              <a:t>Phạm vi dự án</a:t>
            </a:r>
          </a:p>
          <a:p>
            <a:pPr>
              <a:lnSpc>
                <a:spcPts val="4252"/>
              </a:lnSpc>
            </a:pPr>
            <a:r>
              <a:rPr lang="en-US" sz="2546" spc="50">
                <a:solidFill>
                  <a:srgbClr val="FFFFFF"/>
                </a:solidFill>
                <a:latin typeface="Arimo"/>
              </a:rPr>
              <a:t>     Dự án xây dựng hệ thống tại máy chủ Trường THPT Lý Tự Trọng cho phép giáo viên quản lý học sinh, học sinh có thể xem điểm và thời khóa biểu thông qua giao diện web đã được đăng ký trước.</a:t>
            </a:r>
          </a:p>
          <a:p>
            <a:pPr>
              <a:lnSpc>
                <a:spcPts val="4252"/>
              </a:lnSpc>
            </a:pPr>
            <a:r>
              <a:rPr lang="en-US" sz="2546" spc="50">
                <a:solidFill>
                  <a:srgbClr val="FFFFFF"/>
                </a:solidFill>
                <a:latin typeface="Arimo"/>
              </a:rPr>
              <a:t>Phạm vi dữ liệu:</a:t>
            </a:r>
          </a:p>
          <a:p>
            <a:pPr marL="549771" lvl="1" indent="-274885">
              <a:lnSpc>
                <a:spcPts val="4252"/>
              </a:lnSpc>
              <a:buFont typeface="Arial"/>
              <a:buChar char="•"/>
            </a:pPr>
            <a:r>
              <a:rPr lang="en-US" sz="2546" spc="50">
                <a:solidFill>
                  <a:srgbClr val="FFFFFF"/>
                </a:solidFill>
                <a:latin typeface="Arimo"/>
              </a:rPr>
              <a:t>      Dữ liệu về học sinh, điểm, lớp, môn học, khóa, thời khóa biểu.</a:t>
            </a:r>
          </a:p>
          <a:p>
            <a:pPr marL="549771" lvl="1" indent="-274885">
              <a:lnSpc>
                <a:spcPts val="4252"/>
              </a:lnSpc>
              <a:buFont typeface="Arial"/>
              <a:buChar char="•"/>
            </a:pPr>
            <a:r>
              <a:rPr lang="en-US" sz="2546" spc="50">
                <a:solidFill>
                  <a:srgbClr val="FFFFFF"/>
                </a:solidFill>
                <a:latin typeface="Arimo"/>
              </a:rPr>
              <a:t>      Hệ thống quản lý giáo viên.</a:t>
            </a:r>
          </a:p>
          <a:p>
            <a:pPr>
              <a:lnSpc>
                <a:spcPts val="4252"/>
              </a:lnSpc>
            </a:pPr>
            <a:r>
              <a:rPr lang="en-US" sz="2546" spc="50">
                <a:solidFill>
                  <a:srgbClr val="FFFFFF"/>
                </a:solidFill>
                <a:latin typeface="Arimo"/>
              </a:rPr>
              <a:t>Công nghệ thực hiện:</a:t>
            </a:r>
          </a:p>
          <a:p>
            <a:pPr marL="549771" lvl="1" indent="-274885">
              <a:lnSpc>
                <a:spcPts val="4252"/>
              </a:lnSpc>
              <a:buFont typeface="Arial"/>
              <a:buChar char="•"/>
            </a:pPr>
            <a:r>
              <a:rPr lang="en-US" sz="2546" spc="50">
                <a:solidFill>
                  <a:srgbClr val="FFFFFF"/>
                </a:solidFill>
                <a:latin typeface="Arimo"/>
              </a:rPr>
              <a:t>      JavaScript.</a:t>
            </a:r>
          </a:p>
          <a:p>
            <a:pPr marL="549771" lvl="1" indent="-274885">
              <a:lnSpc>
                <a:spcPts val="4252"/>
              </a:lnSpc>
              <a:buFont typeface="Arial"/>
              <a:buChar char="•"/>
            </a:pPr>
            <a:r>
              <a:rPr lang="en-US" sz="2546" spc="50">
                <a:solidFill>
                  <a:srgbClr val="FFFFFF"/>
                </a:solidFill>
                <a:latin typeface="Arimo"/>
              </a:rPr>
              <a:t>      HTML, CSS, Boostrap.</a:t>
            </a:r>
          </a:p>
          <a:p>
            <a:pPr marL="549771" lvl="1" indent="-274885">
              <a:lnSpc>
                <a:spcPts val="4252"/>
              </a:lnSpc>
              <a:buFont typeface="Arial"/>
              <a:buChar char="•"/>
            </a:pPr>
            <a:r>
              <a:rPr lang="en-US" sz="2546" spc="50">
                <a:solidFill>
                  <a:srgbClr val="FFFFFF"/>
                </a:solidFill>
                <a:latin typeface="Arimo"/>
              </a:rPr>
              <a:t>      PHP.</a:t>
            </a:r>
          </a:p>
          <a:p>
            <a:pPr marL="549771" lvl="1" indent="-274885">
              <a:lnSpc>
                <a:spcPts val="4252"/>
              </a:lnSpc>
              <a:buFont typeface="Arial"/>
              <a:buChar char="•"/>
            </a:pPr>
            <a:r>
              <a:rPr lang="en-US" sz="2546" spc="50">
                <a:solidFill>
                  <a:srgbClr val="FFFFFF"/>
                </a:solidFill>
                <a:latin typeface="Arimo"/>
              </a:rPr>
              <a:t>      SQL Server.</a:t>
            </a:r>
          </a:p>
          <a:p>
            <a:pPr>
              <a:lnSpc>
                <a:spcPts val="4252"/>
              </a:lnSpc>
            </a:pPr>
            <a:r>
              <a:rPr lang="en-US" sz="2546" spc="50">
                <a:solidFill>
                  <a:srgbClr val="FFFFFF"/>
                </a:solidFill>
                <a:latin typeface="Arimo"/>
              </a:rPr>
              <a:t>Yêu cầu hệ thống:</a:t>
            </a:r>
          </a:p>
          <a:p>
            <a:pPr marL="549771" lvl="1" indent="-274885">
              <a:lnSpc>
                <a:spcPts val="4252"/>
              </a:lnSpc>
              <a:buFont typeface="Arial"/>
              <a:buChar char="•"/>
            </a:pPr>
            <a:r>
              <a:rPr lang="en-US" sz="2546" spc="50">
                <a:solidFill>
                  <a:srgbClr val="FFFFFF"/>
                </a:solidFill>
                <a:latin typeface="Arimo"/>
              </a:rPr>
              <a:t>      Gần gũi và dễ dàng sử dụng đối với giáo viên và học sinh.</a:t>
            </a:r>
          </a:p>
          <a:p>
            <a:pPr marL="549771" lvl="1" indent="-274885">
              <a:lnSpc>
                <a:spcPts val="4252"/>
              </a:lnSpc>
              <a:buFont typeface="Arial"/>
              <a:buChar char="•"/>
            </a:pPr>
            <a:r>
              <a:rPr lang="en-US" sz="2546" spc="50">
                <a:solidFill>
                  <a:srgbClr val="FFFFFF"/>
                </a:solidFill>
                <a:latin typeface="Arimo"/>
              </a:rPr>
              <a:t>      Dễ dàng quản lý các học sinh và giáo viên của trường.</a:t>
            </a:r>
          </a:p>
          <a:p>
            <a:pPr marL="549771" lvl="1" indent="-274885">
              <a:lnSpc>
                <a:spcPts val="4252"/>
              </a:lnSpc>
              <a:buFont typeface="Arial"/>
              <a:buChar char="•"/>
            </a:pPr>
            <a:r>
              <a:rPr lang="en-US" sz="2546" spc="50">
                <a:solidFill>
                  <a:srgbClr val="FFFFFF"/>
                </a:solidFill>
                <a:latin typeface="Arimo"/>
              </a:rPr>
              <a:t>      Dễ dàng nâng cấp, bảo trì hệ thống.</a:t>
            </a:r>
          </a:p>
          <a:p>
            <a:pPr>
              <a:lnSpc>
                <a:spcPts val="4252"/>
              </a:lnSpc>
            </a:pPr>
            <a:endParaRPr lang="en-US" sz="2546" spc="50">
              <a:solidFill>
                <a:srgbClr val="FFFFFF"/>
              </a:solidFill>
              <a:latin typeface="Arimo"/>
            </a:endParaRPr>
          </a:p>
        </p:txBody>
      </p:sp>
      <p:sp>
        <p:nvSpPr>
          <p:cNvPr id="4" name="TextBox 4"/>
          <p:cNvSpPr txBox="1"/>
          <p:nvPr/>
        </p:nvSpPr>
        <p:spPr>
          <a:xfrm>
            <a:off x="1286770" y="466725"/>
            <a:ext cx="5576272" cy="561975"/>
          </a:xfrm>
          <a:prstGeom prst="rect">
            <a:avLst/>
          </a:prstGeom>
        </p:spPr>
        <p:txBody>
          <a:bodyPr lIns="0" tIns="0" rIns="0" bIns="0" rtlCol="0" anchor="t">
            <a:spAutoFit/>
          </a:bodyPr>
          <a:lstStyle/>
          <a:p>
            <a:pPr marL="0" lvl="0" indent="0" algn="l">
              <a:lnSpc>
                <a:spcPts val="4500"/>
              </a:lnSpc>
              <a:spcBef>
                <a:spcPct val="0"/>
              </a:spcBef>
            </a:pPr>
            <a:r>
              <a:rPr lang="en-US" sz="3000" spc="-89">
                <a:solidFill>
                  <a:srgbClr val="1836B2"/>
                </a:solidFill>
                <a:latin typeface="Arimo Bold"/>
              </a:rPr>
              <a:t>Phần 2:  Cơ cấu nhân sự</a:t>
            </a:r>
          </a:p>
        </p:txBody>
      </p:sp>
      <p:grpSp>
        <p:nvGrpSpPr>
          <p:cNvPr id="5" name="Group 3">
            <a:extLst>
              <a:ext uri="{FF2B5EF4-FFF2-40B4-BE49-F238E27FC236}">
                <a16:creationId xmlns:a16="http://schemas.microsoft.com/office/drawing/2014/main" id="{DE96F515-1A87-47E5-ABD3-05301EE70667}"/>
              </a:ext>
            </a:extLst>
          </p:cNvPr>
          <p:cNvGrpSpPr/>
          <p:nvPr/>
        </p:nvGrpSpPr>
        <p:grpSpPr>
          <a:xfrm>
            <a:off x="20955000" y="9305925"/>
            <a:ext cx="19280880" cy="1312977"/>
            <a:chOff x="0" y="0"/>
            <a:chExt cx="25707840" cy="1750636"/>
          </a:xfrm>
        </p:grpSpPr>
        <p:grpSp>
          <p:nvGrpSpPr>
            <p:cNvPr id="6" name="Group 4">
              <a:extLst>
                <a:ext uri="{FF2B5EF4-FFF2-40B4-BE49-F238E27FC236}">
                  <a16:creationId xmlns:a16="http://schemas.microsoft.com/office/drawing/2014/main" id="{2CDD4ADD-95D4-4C8A-AD59-7FBA8EA0F1B3}"/>
                </a:ext>
              </a:extLst>
            </p:cNvPr>
            <p:cNvGrpSpPr/>
            <p:nvPr/>
          </p:nvGrpSpPr>
          <p:grpSpPr>
            <a:xfrm rot="5400000">
              <a:off x="13125860" y="-10831345"/>
              <a:ext cx="1750636" cy="23413325"/>
              <a:chOff x="0" y="0"/>
              <a:chExt cx="3130550" cy="41868551"/>
            </a:xfrm>
          </p:grpSpPr>
          <p:sp>
            <p:nvSpPr>
              <p:cNvPr id="8" name="Freeform 5">
                <a:extLst>
                  <a:ext uri="{FF2B5EF4-FFF2-40B4-BE49-F238E27FC236}">
                    <a16:creationId xmlns:a16="http://schemas.microsoft.com/office/drawing/2014/main" id="{012214D5-064E-4BB8-8F05-B661A4C6EA55}"/>
                  </a:ext>
                </a:extLst>
              </p:cNvPr>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pic>
          <p:nvPicPr>
            <p:cNvPr id="7" name="Picture 6">
              <a:extLst>
                <a:ext uri="{FF2B5EF4-FFF2-40B4-BE49-F238E27FC236}">
                  <a16:creationId xmlns:a16="http://schemas.microsoft.com/office/drawing/2014/main" id="{9A85D410-9736-4BEA-B4EE-8041D1535E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4026"/>
            <a:stretch>
              <a:fillRect/>
            </a:stretch>
          </p:blipFill>
          <p:spPr>
            <a:xfrm>
              <a:off x="0" y="0"/>
              <a:ext cx="3066088" cy="1750636"/>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2316182" y="1140461"/>
            <a:ext cx="13655635" cy="7426664"/>
          </a:xfrm>
          <a:prstGeom prst="rect">
            <a:avLst/>
          </a:prstGeom>
        </p:spPr>
        <p:txBody>
          <a:bodyPr lIns="0" tIns="0" rIns="0" bIns="0" rtlCol="0" anchor="t">
            <a:spAutoFit/>
          </a:bodyPr>
          <a:lstStyle/>
          <a:p>
            <a:pPr>
              <a:lnSpc>
                <a:spcPts val="4881"/>
              </a:lnSpc>
            </a:pPr>
            <a:r>
              <a:rPr lang="en-US" sz="3486" spc="69">
                <a:solidFill>
                  <a:srgbClr val="1836B2"/>
                </a:solidFill>
                <a:latin typeface="Arimo Bold"/>
              </a:rPr>
              <a:t>Yêu cầu từ phía người dùng:</a:t>
            </a:r>
          </a:p>
          <a:p>
            <a:pPr marL="752768" lvl="1" indent="-376384">
              <a:lnSpc>
                <a:spcPts val="4881"/>
              </a:lnSpc>
              <a:buFont typeface="Arial"/>
              <a:buChar char="•"/>
            </a:pPr>
            <a:r>
              <a:rPr lang="en-US" sz="3486" spc="69">
                <a:solidFill>
                  <a:srgbClr val="000000"/>
                </a:solidFill>
                <a:latin typeface="Arimo"/>
              </a:rPr>
              <a:t>Hệ thống có chức năng đăng nhập khi người sử dụng truy cập.</a:t>
            </a:r>
          </a:p>
          <a:p>
            <a:pPr marL="752768" lvl="1" indent="-376384">
              <a:lnSpc>
                <a:spcPts val="4881"/>
              </a:lnSpc>
              <a:buFont typeface="Arial"/>
              <a:buChar char="•"/>
            </a:pPr>
            <a:r>
              <a:rPr lang="en-US" sz="3486" spc="69">
                <a:solidFill>
                  <a:srgbClr val="000000"/>
                </a:solidFill>
                <a:latin typeface="Arimo"/>
              </a:rPr>
              <a:t>Chức năng tìm kiếm học sinh, giáo viên.</a:t>
            </a:r>
          </a:p>
          <a:p>
            <a:pPr marL="752768" lvl="1" indent="-376384">
              <a:lnSpc>
                <a:spcPts val="4881"/>
              </a:lnSpc>
              <a:buFont typeface="Arial"/>
              <a:buChar char="•"/>
            </a:pPr>
            <a:r>
              <a:rPr lang="en-US" sz="3486" spc="69">
                <a:solidFill>
                  <a:srgbClr val="000000"/>
                </a:solidFill>
                <a:latin typeface="Arimo"/>
              </a:rPr>
              <a:t>Dễ dàng theo dõi điểm của học sinh.</a:t>
            </a:r>
          </a:p>
          <a:p>
            <a:pPr marL="752768" lvl="1" indent="-376384">
              <a:lnSpc>
                <a:spcPts val="4881"/>
              </a:lnSpc>
              <a:buFont typeface="Arial"/>
              <a:buChar char="•"/>
            </a:pPr>
            <a:r>
              <a:rPr lang="en-US" sz="3486" spc="69">
                <a:solidFill>
                  <a:srgbClr val="000000"/>
                </a:solidFill>
                <a:latin typeface="Arimo"/>
              </a:rPr>
              <a:t>An toàn thông tin, dữ liệu.</a:t>
            </a:r>
          </a:p>
          <a:p>
            <a:pPr marL="752768" lvl="1" indent="-376384">
              <a:lnSpc>
                <a:spcPts val="4881"/>
              </a:lnSpc>
              <a:buFont typeface="Arial"/>
              <a:buChar char="•"/>
            </a:pPr>
            <a:r>
              <a:rPr lang="en-US" sz="3486" spc="69">
                <a:solidFill>
                  <a:srgbClr val="000000"/>
                </a:solidFill>
                <a:latin typeface="Arimo"/>
              </a:rPr>
              <a:t>Phân quyền người sử dụng.</a:t>
            </a:r>
          </a:p>
          <a:p>
            <a:pPr marL="752768" lvl="1" indent="-376384">
              <a:lnSpc>
                <a:spcPts val="4881"/>
              </a:lnSpc>
              <a:buFont typeface="Arial"/>
              <a:buChar char="•"/>
            </a:pPr>
            <a:r>
              <a:rPr lang="en-US" sz="3486" spc="69">
                <a:solidFill>
                  <a:srgbClr val="000000"/>
                </a:solidFill>
                <a:latin typeface="Arimo"/>
              </a:rPr>
              <a:t>Chức năng thời khóa biểu.</a:t>
            </a:r>
          </a:p>
          <a:p>
            <a:pPr marL="752768" lvl="1" indent="-376384">
              <a:lnSpc>
                <a:spcPts val="4881"/>
              </a:lnSpc>
              <a:buFont typeface="Arial"/>
              <a:buChar char="•"/>
            </a:pPr>
            <a:r>
              <a:rPr lang="en-US" sz="3486" spc="69">
                <a:solidFill>
                  <a:srgbClr val="000000"/>
                </a:solidFill>
                <a:latin typeface="Arimo"/>
              </a:rPr>
              <a:t>Đơn vị thực hiện: Nhóm 3(HKT - QLDAPM 61.CNTT-1).</a:t>
            </a:r>
          </a:p>
          <a:p>
            <a:pPr marL="752768" lvl="1" indent="-376384">
              <a:lnSpc>
                <a:spcPts val="4881"/>
              </a:lnSpc>
              <a:buFont typeface="Arial"/>
              <a:buChar char="•"/>
            </a:pPr>
            <a:r>
              <a:rPr lang="en-US" sz="3486" spc="69">
                <a:solidFill>
                  <a:srgbClr val="000000"/>
                </a:solidFill>
                <a:latin typeface="Arimo"/>
              </a:rPr>
              <a:t>Ước lượng thời gian hoàn thành: Khoảng 1 tháng hơn.</a:t>
            </a:r>
          </a:p>
          <a:p>
            <a:pPr>
              <a:lnSpc>
                <a:spcPts val="4881"/>
              </a:lnSpc>
            </a:pPr>
            <a:r>
              <a:rPr lang="en-US" sz="3486" spc="69">
                <a:solidFill>
                  <a:srgbClr val="000000"/>
                </a:solidFill>
                <a:latin typeface="Arimo"/>
              </a:rPr>
              <a:t>        Ngày bắt đầu: 28/09/2022.</a:t>
            </a:r>
          </a:p>
          <a:p>
            <a:pPr>
              <a:lnSpc>
                <a:spcPts val="4881"/>
              </a:lnSpc>
            </a:pPr>
            <a:r>
              <a:rPr lang="en-US" sz="3486" spc="69">
                <a:solidFill>
                  <a:srgbClr val="000000"/>
                </a:solidFill>
                <a:latin typeface="Arimo"/>
              </a:rPr>
              <a:t>        Ngày kết thúc: 24/11/2022.</a:t>
            </a:r>
          </a:p>
          <a:p>
            <a:pPr marL="752768" lvl="1" indent="-376384">
              <a:lnSpc>
                <a:spcPts val="4881"/>
              </a:lnSpc>
              <a:buFont typeface="Arial"/>
              <a:buChar char="•"/>
            </a:pPr>
            <a:r>
              <a:rPr lang="en-US" sz="3486" spc="69">
                <a:solidFill>
                  <a:srgbClr val="000000"/>
                </a:solidFill>
                <a:latin typeface="Arimo"/>
              </a:rPr>
              <a:t>Tổng kinh phí cho dự án: 78.000.000 VNĐ</a:t>
            </a:r>
          </a:p>
        </p:txBody>
      </p:sp>
      <p:grpSp>
        <p:nvGrpSpPr>
          <p:cNvPr id="3" name="Group 3"/>
          <p:cNvGrpSpPr/>
          <p:nvPr/>
        </p:nvGrpSpPr>
        <p:grpSpPr>
          <a:xfrm>
            <a:off x="0" y="9305925"/>
            <a:ext cx="19280880" cy="1312977"/>
            <a:chOff x="0" y="0"/>
            <a:chExt cx="25707840" cy="1750636"/>
          </a:xfrm>
        </p:grpSpPr>
        <p:grpSp>
          <p:nvGrpSpPr>
            <p:cNvPr id="4" name="Group 4"/>
            <p:cNvGrpSpPr/>
            <p:nvPr/>
          </p:nvGrpSpPr>
          <p:grpSpPr>
            <a:xfrm rot="5400000">
              <a:off x="13125860" y="-10831345"/>
              <a:ext cx="1750636" cy="23413325"/>
              <a:chOff x="0" y="0"/>
              <a:chExt cx="3130550" cy="41868551"/>
            </a:xfrm>
          </p:grpSpPr>
          <p:sp>
            <p:nvSpPr>
              <p:cNvPr id="5" name="Freeform 5"/>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0" y="0"/>
              <a:ext cx="3066088" cy="1750636"/>
            </a:xfrm>
            <a:prstGeom prst="rect">
              <a:avLst/>
            </a:prstGeom>
          </p:spPr>
        </p:pic>
      </p:grpSp>
      <p:pic>
        <p:nvPicPr>
          <p:cNvPr id="7" name="Picture 2">
            <a:extLst>
              <a:ext uri="{FF2B5EF4-FFF2-40B4-BE49-F238E27FC236}">
                <a16:creationId xmlns:a16="http://schemas.microsoft.com/office/drawing/2014/main" id="{8C558438-84E2-443B-9B41-EDC885F18C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4026"/>
          <a:stretch>
            <a:fillRect/>
          </a:stretch>
        </p:blipFill>
        <p:spPr>
          <a:xfrm rot="-5400000" flipH="1">
            <a:off x="-5829743" y="-4952558"/>
            <a:ext cx="6928805" cy="3956120"/>
          </a:xfrm>
          <a:prstGeom prst="rect">
            <a:avLst/>
          </a:prstGeom>
        </p:spPr>
      </p:pic>
      <p:pic>
        <p:nvPicPr>
          <p:cNvPr id="8" name="Picture 3">
            <a:extLst>
              <a:ext uri="{FF2B5EF4-FFF2-40B4-BE49-F238E27FC236}">
                <a16:creationId xmlns:a16="http://schemas.microsoft.com/office/drawing/2014/main" id="{435D383A-C666-452E-8800-DAE96CEDA2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4026"/>
          <a:stretch>
            <a:fillRect/>
          </a:stretch>
        </p:blipFill>
        <p:spPr>
          <a:xfrm rot="-5400000" flipH="1">
            <a:off x="16899902" y="10089813"/>
            <a:ext cx="6928805" cy="395612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rot="-5400000" flipH="1">
            <a:off x="-2435703" y="-2189275"/>
            <a:ext cx="6928805" cy="395612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4026"/>
          <a:stretch>
            <a:fillRect/>
          </a:stretch>
        </p:blipFill>
        <p:spPr>
          <a:xfrm rot="-5400000" flipH="1">
            <a:off x="13214962" y="8543405"/>
            <a:ext cx="6928805" cy="3956120"/>
          </a:xfrm>
          <a:prstGeom prst="rect">
            <a:avLst/>
          </a:prstGeom>
        </p:spPr>
      </p:pic>
      <p:sp>
        <p:nvSpPr>
          <p:cNvPr id="4" name="TextBox 4"/>
          <p:cNvSpPr txBox="1"/>
          <p:nvPr/>
        </p:nvSpPr>
        <p:spPr>
          <a:xfrm>
            <a:off x="3386865" y="1273756"/>
            <a:ext cx="11514270" cy="7625187"/>
          </a:xfrm>
          <a:prstGeom prst="rect">
            <a:avLst/>
          </a:prstGeom>
        </p:spPr>
        <p:txBody>
          <a:bodyPr lIns="0" tIns="0" rIns="0" bIns="0" rtlCol="0" anchor="t">
            <a:spAutoFit/>
          </a:bodyPr>
          <a:lstStyle/>
          <a:p>
            <a:pPr>
              <a:lnSpc>
                <a:spcPts val="3761"/>
              </a:lnSpc>
            </a:pPr>
            <a:endParaRPr/>
          </a:p>
          <a:p>
            <a:pPr>
              <a:lnSpc>
                <a:spcPts val="3761"/>
              </a:lnSpc>
            </a:pPr>
            <a:r>
              <a:rPr lang="en-US" sz="2293" spc="45">
                <a:solidFill>
                  <a:srgbClr val="FFFFFF"/>
                </a:solidFill>
                <a:latin typeface="Arimo"/>
              </a:rPr>
              <a:t>- Tên dự án: Xây dựng trang web quản lý điểm học sinh.</a:t>
            </a:r>
          </a:p>
          <a:p>
            <a:pPr>
              <a:lnSpc>
                <a:spcPts val="3761"/>
              </a:lnSpc>
            </a:pPr>
            <a:r>
              <a:rPr lang="en-US" sz="2293" spc="45">
                <a:solidFill>
                  <a:srgbClr val="FFFFFF"/>
                </a:solidFill>
                <a:latin typeface="Arimo"/>
              </a:rPr>
              <a:t>- Nhà tài trợ: Mr.Thành – Bùi Chí Thành</a:t>
            </a:r>
          </a:p>
          <a:p>
            <a:pPr>
              <a:lnSpc>
                <a:spcPts val="3761"/>
              </a:lnSpc>
            </a:pPr>
            <a:r>
              <a:rPr lang="en-US" sz="2293" spc="45">
                <a:solidFill>
                  <a:srgbClr val="FFFFFF"/>
                </a:solidFill>
                <a:latin typeface="Arimo"/>
              </a:rPr>
              <a:t>- Nhóm thực hiện: Nhóm 3(HKT - QLDAPM 61.CNTT-1).</a:t>
            </a:r>
          </a:p>
          <a:p>
            <a:pPr>
              <a:lnSpc>
                <a:spcPts val="3761"/>
              </a:lnSpc>
            </a:pPr>
            <a:r>
              <a:rPr lang="en-US" sz="2293" spc="45">
                <a:solidFill>
                  <a:srgbClr val="FFFFFF"/>
                </a:solidFill>
                <a:latin typeface="Arimo"/>
              </a:rPr>
              <a:t>- Quản lý dự án:</a:t>
            </a:r>
          </a:p>
          <a:p>
            <a:pPr marL="990349" lvl="2" indent="-330116">
              <a:lnSpc>
                <a:spcPts val="3761"/>
              </a:lnSpc>
              <a:buFont typeface="Arial"/>
              <a:buChar char="⚬"/>
            </a:pPr>
            <a:r>
              <a:rPr lang="en-US" sz="2293" spc="45">
                <a:solidFill>
                  <a:srgbClr val="FFFFFF"/>
                </a:solidFill>
                <a:latin typeface="Arimo"/>
              </a:rPr>
              <a:t>Hoàng Minh Tâm</a:t>
            </a:r>
          </a:p>
          <a:p>
            <a:pPr>
              <a:lnSpc>
                <a:spcPts val="3925"/>
              </a:lnSpc>
            </a:pPr>
            <a:r>
              <a:rPr lang="en-US" sz="2393" spc="47">
                <a:solidFill>
                  <a:srgbClr val="FFFFFF"/>
                </a:solidFill>
                <a:latin typeface="Arimo"/>
              </a:rPr>
              <a:t>Thành viên nhóm quản lý dự án:</a:t>
            </a:r>
          </a:p>
          <a:p>
            <a:pPr marL="990349" lvl="2" indent="-330116">
              <a:lnSpc>
                <a:spcPts val="3761"/>
              </a:lnSpc>
              <a:buFont typeface="Arial"/>
              <a:buChar char="⚬"/>
            </a:pPr>
            <a:r>
              <a:rPr lang="en-US" sz="2293" spc="45">
                <a:solidFill>
                  <a:srgbClr val="FFFFFF"/>
                </a:solidFill>
                <a:latin typeface="Arimo"/>
              </a:rPr>
              <a:t>Đỗ Tuấn Kiệt</a:t>
            </a:r>
          </a:p>
          <a:p>
            <a:pPr marL="990349" lvl="2" indent="-330116">
              <a:lnSpc>
                <a:spcPts val="3761"/>
              </a:lnSpc>
              <a:buFont typeface="Arial"/>
              <a:buChar char="⚬"/>
            </a:pPr>
            <a:r>
              <a:rPr lang="en-US" sz="2293" spc="45">
                <a:solidFill>
                  <a:srgbClr val="FFFFFF"/>
                </a:solidFill>
                <a:latin typeface="Arimo"/>
              </a:rPr>
              <a:t>Nguyễn Việt Hưng</a:t>
            </a:r>
          </a:p>
          <a:p>
            <a:pPr>
              <a:lnSpc>
                <a:spcPts val="3761"/>
              </a:lnSpc>
            </a:pPr>
            <a:r>
              <a:rPr lang="en-US" sz="2293" spc="45">
                <a:solidFill>
                  <a:srgbClr val="FFFFFF"/>
                </a:solidFill>
                <a:latin typeface="Arimo"/>
              </a:rPr>
              <a:t>Các chức năng chính của hệ thống:</a:t>
            </a:r>
          </a:p>
          <a:p>
            <a:pPr marL="990349" lvl="2" indent="-330116">
              <a:lnSpc>
                <a:spcPts val="3761"/>
              </a:lnSpc>
              <a:buFont typeface="Arial"/>
              <a:buChar char="⚬"/>
            </a:pPr>
            <a:r>
              <a:rPr lang="en-US" sz="2293" spc="45">
                <a:solidFill>
                  <a:srgbClr val="FFFFFF"/>
                </a:solidFill>
                <a:latin typeface="Arimo"/>
              </a:rPr>
              <a:t>Quản lý học sinh.</a:t>
            </a:r>
          </a:p>
          <a:p>
            <a:pPr marL="990349" lvl="2" indent="-330116">
              <a:lnSpc>
                <a:spcPts val="3761"/>
              </a:lnSpc>
              <a:buFont typeface="Arial"/>
              <a:buChar char="⚬"/>
            </a:pPr>
            <a:r>
              <a:rPr lang="en-US" sz="2293" spc="45">
                <a:solidFill>
                  <a:srgbClr val="FFFFFF"/>
                </a:solidFill>
                <a:latin typeface="Arimo"/>
              </a:rPr>
              <a:t>Quản lý giáo viên.</a:t>
            </a:r>
          </a:p>
          <a:p>
            <a:pPr marL="990349" lvl="2" indent="-330116">
              <a:lnSpc>
                <a:spcPts val="3761"/>
              </a:lnSpc>
              <a:buFont typeface="Arial"/>
              <a:buChar char="⚬"/>
            </a:pPr>
            <a:r>
              <a:rPr lang="en-US" sz="2293" spc="45">
                <a:solidFill>
                  <a:srgbClr val="FFFFFF"/>
                </a:solidFill>
                <a:latin typeface="Arimo"/>
              </a:rPr>
              <a:t>Quản lý khối.</a:t>
            </a:r>
          </a:p>
          <a:p>
            <a:pPr marL="990349" lvl="2" indent="-330116">
              <a:lnSpc>
                <a:spcPts val="3761"/>
              </a:lnSpc>
              <a:buFont typeface="Arial"/>
              <a:buChar char="⚬"/>
            </a:pPr>
            <a:r>
              <a:rPr lang="en-US" sz="2293" spc="45">
                <a:solidFill>
                  <a:srgbClr val="FFFFFF"/>
                </a:solidFill>
                <a:latin typeface="Arimo"/>
              </a:rPr>
              <a:t>Quản lý lớp học.</a:t>
            </a:r>
          </a:p>
          <a:p>
            <a:pPr marL="990349" lvl="2" indent="-330116">
              <a:lnSpc>
                <a:spcPts val="3761"/>
              </a:lnSpc>
              <a:buFont typeface="Arial"/>
              <a:buChar char="⚬"/>
            </a:pPr>
            <a:r>
              <a:rPr lang="en-US" sz="2293" spc="45">
                <a:solidFill>
                  <a:srgbClr val="FFFFFF"/>
                </a:solidFill>
                <a:latin typeface="Arimo"/>
              </a:rPr>
              <a:t>Quản lý điểm.</a:t>
            </a:r>
          </a:p>
          <a:p>
            <a:pPr marL="990349" lvl="2" indent="-330116">
              <a:lnSpc>
                <a:spcPts val="3761"/>
              </a:lnSpc>
              <a:buFont typeface="Arial"/>
              <a:buChar char="⚬"/>
            </a:pPr>
            <a:r>
              <a:rPr lang="en-US" sz="2293" spc="45">
                <a:solidFill>
                  <a:srgbClr val="FFFFFF"/>
                </a:solidFill>
                <a:latin typeface="Arimo"/>
              </a:rPr>
              <a:t>Tìm kiếm giáo viên, học sinh.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6C7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3087" t="34620" r="22612"/>
          <a:stretch>
            <a:fillRect/>
          </a:stretch>
        </p:blipFill>
        <p:spPr>
          <a:xfrm rot="5400000">
            <a:off x="1353178" y="-5490764"/>
            <a:ext cx="15088792" cy="19272468"/>
          </a:xfrm>
          <a:prstGeom prst="rect">
            <a:avLst/>
          </a:prstGeom>
        </p:spPr>
      </p:pic>
      <p:grpSp>
        <p:nvGrpSpPr>
          <p:cNvPr id="3" name="Group 3"/>
          <p:cNvGrpSpPr/>
          <p:nvPr/>
        </p:nvGrpSpPr>
        <p:grpSpPr>
          <a:xfrm>
            <a:off x="4697916" y="1356673"/>
            <a:ext cx="12951148" cy="8539163"/>
            <a:chOff x="0" y="0"/>
            <a:chExt cx="2111784" cy="1392376"/>
          </a:xfrm>
        </p:grpSpPr>
        <p:sp>
          <p:nvSpPr>
            <p:cNvPr id="4" name="Freeform 4"/>
            <p:cNvSpPr/>
            <p:nvPr/>
          </p:nvSpPr>
          <p:spPr>
            <a:xfrm>
              <a:off x="0" y="0"/>
              <a:ext cx="2111784" cy="1392376"/>
            </a:xfrm>
            <a:custGeom>
              <a:avLst/>
              <a:gdLst/>
              <a:ahLst/>
              <a:cxnLst/>
              <a:rect l="l" t="t" r="r" b="b"/>
              <a:pathLst>
                <a:path w="2111784" h="1392376">
                  <a:moveTo>
                    <a:pt x="1987324" y="1392376"/>
                  </a:moveTo>
                  <a:lnTo>
                    <a:pt x="124460" y="1392376"/>
                  </a:lnTo>
                  <a:cubicBezTo>
                    <a:pt x="55880" y="1392376"/>
                    <a:pt x="0" y="1336496"/>
                    <a:pt x="0" y="1267916"/>
                  </a:cubicBezTo>
                  <a:lnTo>
                    <a:pt x="0" y="124460"/>
                  </a:lnTo>
                  <a:cubicBezTo>
                    <a:pt x="0" y="55880"/>
                    <a:pt x="55880" y="0"/>
                    <a:pt x="124460" y="0"/>
                  </a:cubicBezTo>
                  <a:lnTo>
                    <a:pt x="1987324" y="0"/>
                  </a:lnTo>
                  <a:cubicBezTo>
                    <a:pt x="2055904" y="0"/>
                    <a:pt x="2111784" y="55880"/>
                    <a:pt x="2111784" y="124460"/>
                  </a:cubicBezTo>
                  <a:lnTo>
                    <a:pt x="2111784" y="1267916"/>
                  </a:lnTo>
                  <a:cubicBezTo>
                    <a:pt x="2111784" y="1336496"/>
                    <a:pt x="2055904" y="1392376"/>
                    <a:pt x="1987324" y="1392376"/>
                  </a:cubicBezTo>
                  <a:close/>
                </a:path>
              </a:pathLst>
            </a:custGeom>
            <a:solidFill>
              <a:srgbClr val="FFFFFF"/>
            </a:solidFill>
          </p:spPr>
        </p:sp>
      </p:grpSp>
      <p:graphicFrame>
        <p:nvGraphicFramePr>
          <p:cNvPr id="5" name="Table 5"/>
          <p:cNvGraphicFramePr>
            <a:graphicFrameLocks noGrp="1"/>
          </p:cNvGraphicFramePr>
          <p:nvPr/>
        </p:nvGraphicFramePr>
        <p:xfrm>
          <a:off x="5021026" y="1684647"/>
          <a:ext cx="12238274" cy="7883215"/>
        </p:xfrm>
        <a:graphic>
          <a:graphicData uri="http://schemas.openxmlformats.org/drawingml/2006/table">
            <a:tbl>
              <a:tblPr/>
              <a:tblGrid>
                <a:gridCol w="5116611">
                  <a:extLst>
                    <a:ext uri="{9D8B030D-6E8A-4147-A177-3AD203B41FA5}">
                      <a16:colId xmlns:a16="http://schemas.microsoft.com/office/drawing/2014/main" val="20000"/>
                    </a:ext>
                  </a:extLst>
                </a:gridCol>
                <a:gridCol w="4735363">
                  <a:extLst>
                    <a:ext uri="{9D8B030D-6E8A-4147-A177-3AD203B41FA5}">
                      <a16:colId xmlns:a16="http://schemas.microsoft.com/office/drawing/2014/main" val="20001"/>
                    </a:ext>
                  </a:extLst>
                </a:gridCol>
                <a:gridCol w="2386300">
                  <a:extLst>
                    <a:ext uri="{9D8B030D-6E8A-4147-A177-3AD203B41FA5}">
                      <a16:colId xmlns:a16="http://schemas.microsoft.com/office/drawing/2014/main" val="20002"/>
                    </a:ext>
                  </a:extLst>
                </a:gridCol>
              </a:tblGrid>
              <a:tr h="981147">
                <a:tc>
                  <a:txBody>
                    <a:bodyPr/>
                    <a:lstStyle/>
                    <a:p>
                      <a:pPr algn="l">
                        <a:defRPr/>
                      </a:pPr>
                      <a:endParaRPr/>
                    </a:p>
                    <a:p>
                      <a:r>
                        <a:rPr lang="en-US"/>
                        <a:t>  Vai trò</a:t>
                      </a:r>
                    </a:p>
                    <a:p>
                      <a:r>
                        <a:rPr lang="en-US" sz="1699">
                          <a:solidFill>
                            <a:srgbClr val="000000"/>
                          </a:solidFill>
                          <a:latin typeface="Arim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Trách nhiệm</a:t>
                      </a:r>
                    </a:p>
                    <a:p>
                      <a:r>
                        <a:rPr lang="en-US" sz="1699">
                          <a:solidFill>
                            <a:srgbClr val="000000"/>
                          </a:solidFill>
                          <a:latin typeface="Arim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Thành viên</a:t>
                      </a:r>
                    </a:p>
                    <a:p>
                      <a:r>
                        <a:rPr lang="en-US" sz="1699">
                          <a:solidFill>
                            <a:srgbClr val="000000"/>
                          </a:solidFill>
                          <a:latin typeface="Arim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61874">
                <a:tc>
                  <a:txBody>
                    <a:bodyPr/>
                    <a:lstStyle/>
                    <a:p>
                      <a:pPr algn="l">
                        <a:defRPr/>
                      </a:pPr>
                      <a:endParaRPr/>
                    </a:p>
                    <a:p>
                      <a:r>
                        <a:rPr lang="en-US"/>
                        <a:t>  Quản lý dự án (Project Manager)</a:t>
                      </a:r>
                    </a:p>
                    <a:p>
                      <a:r>
                        <a:rPr lang="en-US" sz="1699">
                          <a:solidFill>
                            <a:srgbClr val="000000"/>
                          </a:solidFill>
                          <a:latin typeface="Arimo"/>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Người quyết định, đưa ra các vai trò tham</a:t>
                      </a:r>
                    </a:p>
                    <a:p>
                      <a:r>
                        <a:rPr lang="en-US"/>
                        <a:t>  gia, các tài nguyên cho dự án.</a:t>
                      </a:r>
                    </a:p>
                    <a:p>
                      <a:r>
                        <a:rPr lang="en-US" sz="1699">
                          <a:solidFill>
                            <a:srgbClr val="000000"/>
                          </a:solidFill>
                          <a:latin typeface="Arimo"/>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Hoàng Minh Tâm</a:t>
                      </a:r>
                    </a:p>
                    <a:p>
                      <a:r>
                        <a:rPr lang="en-US" sz="1699">
                          <a:solidFill>
                            <a:srgbClr val="000000"/>
                          </a:solidFill>
                          <a:latin typeface="Arimo"/>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58223">
                <a:tc>
                  <a:txBody>
                    <a:bodyPr/>
                    <a:lstStyle/>
                    <a:p>
                      <a:pPr algn="l">
                        <a:defRPr/>
                      </a:pPr>
                      <a:endParaRPr/>
                    </a:p>
                    <a:p>
                      <a:r>
                        <a:rPr lang="en-US"/>
                        <a:t>  Nhân viên phân tích nghiệp vụ (Bussiness Analyst)</a:t>
                      </a:r>
                    </a:p>
                    <a:p>
                      <a:r>
                        <a:rPr lang="en-US" sz="1699">
                          <a:solidFill>
                            <a:srgbClr val="000000"/>
                          </a:solidFill>
                          <a:latin typeface="Arimo"/>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Phân tích các yêu cầu nghiệp vụ dựa trên những yêu cầu của khách hàng sau đó mô tả lại cho giám đốc dự án.</a:t>
                      </a:r>
                    </a:p>
                    <a:p>
                      <a:r>
                        <a:rPr lang="en-US" sz="1699">
                          <a:solidFill>
                            <a:srgbClr val="000000"/>
                          </a:solidFill>
                          <a:latin typeface="Arimo"/>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r>
                        <a:rPr lang="en-US" sz="1699">
                          <a:solidFill>
                            <a:srgbClr val="000000"/>
                          </a:solidFill>
                          <a:latin typeface="Arimo"/>
                        </a:rPr>
                        <a:t>Nguyễn Việt Hưng </a:t>
                      </a:r>
                      <a:endParaRPr lang="en-US" sz="110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58223">
                <a:tc>
                  <a:txBody>
                    <a:bodyPr/>
                    <a:lstStyle/>
                    <a:p>
                      <a:pPr algn="l">
                        <a:defRPr/>
                      </a:pPr>
                      <a:endParaRPr/>
                    </a:p>
                    <a:p>
                      <a:r>
                        <a:rPr lang="en-US"/>
                        <a:t>  Designer</a:t>
                      </a:r>
                    </a:p>
                    <a:p>
                      <a:r>
                        <a:rPr lang="en-US" sz="1699">
                          <a:solidFill>
                            <a:srgbClr val="000000"/>
                          </a:solidFill>
                          <a:latin typeface="Arimo"/>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Phân</a:t>
                      </a:r>
                    </a:p>
                    <a:p>
                      <a:r>
                        <a:rPr lang="en-US"/>
                        <a:t>  tích thiết kế, thực thi hệ thống.</a:t>
                      </a:r>
                    </a:p>
                    <a:p>
                      <a:r>
                        <a:rPr lang="en-US"/>
                        <a:t>   </a:t>
                      </a:r>
                    </a:p>
                    <a:p>
                      <a:r>
                        <a:rPr lang="en-US" sz="1699">
                          <a:solidFill>
                            <a:srgbClr val="000000"/>
                          </a:solidFill>
                          <a:latin typeface="Arimo"/>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Hoàng Minh Tâm</a:t>
                      </a:r>
                    </a:p>
                    <a:p>
                      <a:r>
                        <a:rPr lang="en-US"/>
                        <a:t>  Nguyễn Việt Hưng</a:t>
                      </a:r>
                    </a:p>
                    <a:p>
                      <a:r>
                        <a:rPr lang="en-US"/>
                        <a:t>  Đỗ Tuấn Kiệt</a:t>
                      </a:r>
                    </a:p>
                    <a:p>
                      <a:r>
                        <a:rPr lang="en-US" sz="1699">
                          <a:solidFill>
                            <a:srgbClr val="000000"/>
                          </a:solidFill>
                          <a:latin typeface="Arimo"/>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58223">
                <a:tc>
                  <a:txBody>
                    <a:bodyPr/>
                    <a:lstStyle/>
                    <a:p>
                      <a:pPr algn="l">
                        <a:defRPr/>
                      </a:pPr>
                      <a:endParaRPr/>
                    </a:p>
                    <a:p>
                      <a:r>
                        <a:rPr lang="en-US"/>
                        <a:t>  Kỹ thuật viên (Teachnical)</a:t>
                      </a:r>
                    </a:p>
                    <a:p>
                      <a:r>
                        <a:rPr lang="en-US" sz="1699">
                          <a:solidFill>
                            <a:srgbClr val="000000"/>
                          </a:solidFill>
                          <a:latin typeface="Arimo"/>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Triển khai hệ thống tới khách hàng, chịu</a:t>
                      </a:r>
                    </a:p>
                    <a:p>
                      <a:r>
                        <a:rPr lang="en-US"/>
                        <a:t>  trách nhiệm cài đặt hệ thống, hướng dẫn sử dụng.</a:t>
                      </a:r>
                    </a:p>
                    <a:p>
                      <a:r>
                        <a:rPr lang="en-US" sz="1699">
                          <a:solidFill>
                            <a:srgbClr val="000000"/>
                          </a:solidFill>
                          <a:latin typeface="Arimo"/>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Nguyễn Việt Hưng</a:t>
                      </a:r>
                    </a:p>
                    <a:p>
                      <a:r>
                        <a:rPr lang="en-US"/>
                        <a:t>  Đỗ Tuấn Kiệt</a:t>
                      </a:r>
                    </a:p>
                    <a:p>
                      <a:r>
                        <a:rPr lang="en-US" sz="1699">
                          <a:solidFill>
                            <a:srgbClr val="000000"/>
                          </a:solidFill>
                          <a:latin typeface="Arimo"/>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65525">
                <a:tc>
                  <a:txBody>
                    <a:bodyPr/>
                    <a:lstStyle/>
                    <a:p>
                      <a:pPr algn="l">
                        <a:defRPr/>
                      </a:pPr>
                      <a:endParaRPr/>
                    </a:p>
                    <a:p>
                      <a:r>
                        <a:rPr lang="en-US"/>
                        <a:t>  Developer</a:t>
                      </a:r>
                    </a:p>
                    <a:p>
                      <a:r>
                        <a:rPr lang="en-US" sz="1699">
                          <a:solidFill>
                            <a:srgbClr val="000000"/>
                          </a:solidFill>
                          <a:latin typeface="Arimo"/>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Xây dựng và phát triển trang web.</a:t>
                      </a:r>
                    </a:p>
                    <a:p>
                      <a:r>
                        <a:rPr lang="en-US" sz="1699">
                          <a:solidFill>
                            <a:srgbClr val="000000"/>
                          </a:solidFill>
                          <a:latin typeface="Arimo"/>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Tất cả thành viên</a:t>
                      </a:r>
                    </a:p>
                    <a:p>
                      <a:r>
                        <a:rPr lang="en-US" sz="1699">
                          <a:solidFill>
                            <a:srgbClr val="000000"/>
                          </a:solidFill>
                          <a:latin typeface="Arimo"/>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TextBox 6"/>
          <p:cNvSpPr txBox="1"/>
          <p:nvPr/>
        </p:nvSpPr>
        <p:spPr>
          <a:xfrm>
            <a:off x="1028700" y="265576"/>
            <a:ext cx="7523312" cy="2370709"/>
          </a:xfrm>
          <a:prstGeom prst="rect">
            <a:avLst/>
          </a:prstGeom>
        </p:spPr>
        <p:txBody>
          <a:bodyPr lIns="0" tIns="0" rIns="0" bIns="0" rtlCol="0" anchor="t">
            <a:spAutoFit/>
          </a:bodyPr>
          <a:lstStyle/>
          <a:p>
            <a:pPr>
              <a:lnSpc>
                <a:spcPts val="3817"/>
              </a:lnSpc>
            </a:pPr>
            <a:r>
              <a:rPr lang="en-US" sz="2299" spc="45">
                <a:solidFill>
                  <a:srgbClr val="FFFFFF"/>
                </a:solidFill>
                <a:latin typeface="Arimo Bold"/>
              </a:rPr>
              <a:t>2. Đội phát triển dự án và vai trò của các thành viên</a:t>
            </a:r>
          </a:p>
          <a:p>
            <a:pPr>
              <a:lnSpc>
                <a:spcPts val="3817"/>
              </a:lnSpc>
            </a:pPr>
            <a:r>
              <a:rPr lang="en-US" sz="2299" spc="45">
                <a:solidFill>
                  <a:srgbClr val="FFFFFF"/>
                </a:solidFill>
                <a:latin typeface="Arimo Bold"/>
              </a:rPr>
              <a:t>Nhóm phát triển dự án gồm có 3 thành viên</a:t>
            </a:r>
          </a:p>
          <a:p>
            <a:pPr marL="496569" lvl="1" indent="-248284">
              <a:lnSpc>
                <a:spcPts val="3817"/>
              </a:lnSpc>
              <a:buFont typeface="Arial"/>
              <a:buChar char="•"/>
            </a:pPr>
            <a:r>
              <a:rPr lang="en-US" sz="2299" spc="45">
                <a:solidFill>
                  <a:srgbClr val="FFFFFF"/>
                </a:solidFill>
                <a:latin typeface="Arimo Bold"/>
              </a:rPr>
              <a:t>Hoàng Minh Tâm</a:t>
            </a:r>
          </a:p>
          <a:p>
            <a:pPr marL="496569" lvl="1" indent="-248284">
              <a:lnSpc>
                <a:spcPts val="3817"/>
              </a:lnSpc>
              <a:buFont typeface="Arial"/>
              <a:buChar char="•"/>
            </a:pPr>
            <a:r>
              <a:rPr lang="en-US" sz="2299" spc="45">
                <a:solidFill>
                  <a:srgbClr val="FFFFFF"/>
                </a:solidFill>
                <a:latin typeface="Arimo Bold"/>
              </a:rPr>
              <a:t>Đỗ Tuấn Kiệt</a:t>
            </a:r>
          </a:p>
          <a:p>
            <a:pPr marL="496569" lvl="1" indent="-248284">
              <a:lnSpc>
                <a:spcPts val="3817"/>
              </a:lnSpc>
              <a:buFont typeface="Arial"/>
              <a:buChar char="•"/>
            </a:pPr>
            <a:r>
              <a:rPr lang="en-US" sz="2299" spc="45">
                <a:solidFill>
                  <a:srgbClr val="FFFFFF"/>
                </a:solidFill>
                <a:latin typeface="Arimo Bold"/>
              </a:rPr>
              <a:t>Nguyễn Việt Hưng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3121</Words>
  <Application>Microsoft Office PowerPoint</Application>
  <PresentationFormat>Custom</PresentationFormat>
  <Paragraphs>948</Paragraphs>
  <Slides>26</Slides>
  <Notes>0</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Fira Sans Medium</vt:lpstr>
      <vt:lpstr>Fira Sans Bold</vt:lpstr>
      <vt:lpstr>Fira Sans Medium Bold</vt:lpstr>
      <vt:lpstr>Arimo Bold</vt:lpstr>
      <vt:lpstr>Calibri</vt:lpstr>
      <vt:lpstr>Fira Sans Bold Bold</vt:lpstr>
      <vt:lpstr>Fira Sans Light</vt:lpstr>
      <vt:lpstr>Fira Sans Light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và Tím Giản dị Doanh nghiệp Phát triển Ứng dụng Khởi nghiệp Đào tạo nhập môn Cẩm nang Văn hóa Bản thuyết trình Công ty</dc:title>
  <dc:creator>Tâm Hoàng</dc:creator>
  <cp:lastModifiedBy>tam hoangminh</cp:lastModifiedBy>
  <cp:revision>4</cp:revision>
  <dcterms:created xsi:type="dcterms:W3CDTF">2006-08-16T00:00:00Z</dcterms:created>
  <dcterms:modified xsi:type="dcterms:W3CDTF">2022-11-29T06:51:52Z</dcterms:modified>
  <dc:identifier>DAFS3hL7e90</dc:identifier>
</cp:coreProperties>
</file>